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002" r:id="rId1"/>
  </p:sldMasterIdLst>
  <p:sldIdLst>
    <p:sldId id="256" r:id="rId2"/>
    <p:sldId id="257" r:id="rId3"/>
    <p:sldId id="258" r:id="rId4"/>
    <p:sldId id="259" r:id="rId5"/>
    <p:sldId id="260" r:id="rId6"/>
    <p:sldId id="261" r:id="rId7"/>
  </p:sldIdLst>
  <p:sldSz cx="9906000" cy="6858000" type="A4"/>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BD8F8D-E7D6-43AB-B9DE-0372308900FC}" v="53" dt="2020-04-29T15:50:00.220"/>
    <p1510:client id="{299F4777-9B4B-4711-ADDF-71DF3FCA2A8E}" v="13" dt="2020-04-29T15:59:36.684"/>
    <p1510:client id="{41254866-431A-45E3-8E10-3EFE4E2C58EC}" v="38" dt="2020-04-29T13:48:58.635"/>
    <p1510:client id="{4541F068-DEAA-4932-9E21-B3350F50AD89}" v="100" dt="2020-04-29T13:44:08.446"/>
    <p1510:client id="{563E37BA-7890-476D-95B1-5F2FA938AA5A}" v="248" dt="2020-04-29T15:21:21.940"/>
    <p1510:client id="{684507B4-7C92-415B-96CA-4159CFCB10CA}" v="131" dt="2020-04-29T13:11:40.225"/>
    <p1510:client id="{6F836149-5EAF-467B-8180-8D4C4ED6D295}" v="183" dt="2020-04-30T15:41:46.753"/>
    <p1510:client id="{7DB2DB8A-7723-46A2-8F02-86170E2813FC}" v="16" dt="2020-04-29T14:34:19.0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801CC7-9947-4AF3-ADC8-350E3DD836F7}"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hr-HR"/>
        </a:p>
      </dgm:t>
    </dgm:pt>
    <dgm:pt modelId="{8EFB5239-A53D-4E7B-944D-02A34560A256}">
      <dgm:prSet/>
      <dgm:spPr/>
      <dgm:t>
        <a:bodyPr/>
        <a:lstStyle/>
        <a:p>
          <a:r>
            <a:rPr lang="hr-HR"/>
            <a:t>U spomen na velike radničke prosvjede koji su se održali u Chicagu 1. svibnja 1886. godine taj datum se diljem svijeta obilježava kao Međunarodni praznik rada.</a:t>
          </a:r>
        </a:p>
      </dgm:t>
    </dgm:pt>
    <dgm:pt modelId="{4E66E79F-5B93-44BE-82AE-05051C093883}" type="parTrans" cxnId="{703D4AB3-EE1A-4A36-956F-2A8A760E040D}">
      <dgm:prSet/>
      <dgm:spPr/>
      <dgm:t>
        <a:bodyPr/>
        <a:lstStyle/>
        <a:p>
          <a:endParaRPr lang="hr-HR"/>
        </a:p>
      </dgm:t>
    </dgm:pt>
    <dgm:pt modelId="{74B25DB3-5E3F-4BC9-837C-EBA193FD1395}" type="sibTrans" cxnId="{703D4AB3-EE1A-4A36-956F-2A8A760E040D}">
      <dgm:prSet/>
      <dgm:spPr/>
      <dgm:t>
        <a:bodyPr/>
        <a:lstStyle/>
        <a:p>
          <a:endParaRPr lang="hr-HR"/>
        </a:p>
      </dgm:t>
    </dgm:pt>
    <dgm:pt modelId="{F749C82B-2DB0-4779-9AE1-1AB6966B45F2}">
      <dgm:prSet/>
      <dgm:spPr/>
      <dgm:t>
        <a:bodyPr/>
        <a:lstStyle/>
        <a:p>
          <a:r>
            <a:rPr lang="hr-HR"/>
            <a:t>Zamah industrijalizacije u 19. stoljeću obilježio je nemilosrdno iskorištavanje mase radnika od vlasnika i poslodavaca. Male nadnice, dnevni rad i do 18 sati, iskorištavanje dječje radne snage i život na rubu egzistencije rezultirali su nizom štrajkova u kojima su se zahtijevali dostojniji uvjeti rada i života. Najveći radnički pokreti dogodili su se u zemlji koja je imala najbrže rastuću industriju – SAD-u.</a:t>
          </a:r>
        </a:p>
      </dgm:t>
    </dgm:pt>
    <dgm:pt modelId="{C4F99FED-93CD-4618-B132-F122C3AFA3C1}" type="parTrans" cxnId="{7B9E998C-180B-4665-A91C-641920B5E44E}">
      <dgm:prSet/>
      <dgm:spPr/>
      <dgm:t>
        <a:bodyPr/>
        <a:lstStyle/>
        <a:p>
          <a:endParaRPr lang="hr-HR"/>
        </a:p>
      </dgm:t>
    </dgm:pt>
    <dgm:pt modelId="{9F2EBBEE-AF68-4422-92DE-D4FBC6F889CC}" type="sibTrans" cxnId="{7B9E998C-180B-4665-A91C-641920B5E44E}">
      <dgm:prSet/>
      <dgm:spPr/>
      <dgm:t>
        <a:bodyPr/>
        <a:lstStyle/>
        <a:p>
          <a:endParaRPr lang="hr-HR"/>
        </a:p>
      </dgm:t>
    </dgm:pt>
    <dgm:pt modelId="{18AA5CED-F967-481B-B259-D37883EEE221}">
      <dgm:prSet/>
      <dgm:spPr/>
      <dgm:t>
        <a:bodyPr/>
        <a:lstStyle/>
        <a:p>
          <a:r>
            <a:rPr lang="hr-HR"/>
            <a:t>Vrhunac se dogodio u Chicagu kada je na ulice izašla masa od oko 40.000 radnika ističući zahtjeve simbolizirane u tri osmice: 8 sati rada, 8 sati odmora i 8 sati kulturnog obrazovanja. Vlast je na prosvjednike poslala jake policijske snage te je izbio žestoki sukob pri čemu je šest radnika ubijeno, a njih pedesetak ranjeno. Mnogo je prosvjednika uhićeno, a vođe štrajka izvedeni su pred sud. Petero ih je osuđeno na smrt, a trojica na dugogodišnju robiju.</a:t>
          </a:r>
        </a:p>
      </dgm:t>
    </dgm:pt>
    <dgm:pt modelId="{0666B223-6075-4951-958B-87B867E3C325}" type="parTrans" cxnId="{5DA0979D-B4C6-43D1-87A0-45E4709BD0C7}">
      <dgm:prSet/>
      <dgm:spPr/>
      <dgm:t>
        <a:bodyPr/>
        <a:lstStyle/>
        <a:p>
          <a:endParaRPr lang="hr-HR"/>
        </a:p>
      </dgm:t>
    </dgm:pt>
    <dgm:pt modelId="{37543D75-AA03-462E-A978-E17B043211B5}" type="sibTrans" cxnId="{5DA0979D-B4C6-43D1-87A0-45E4709BD0C7}">
      <dgm:prSet/>
      <dgm:spPr/>
      <dgm:t>
        <a:bodyPr/>
        <a:lstStyle/>
        <a:p>
          <a:endParaRPr lang="hr-HR"/>
        </a:p>
      </dgm:t>
    </dgm:pt>
    <dgm:pt modelId="{93317A7D-B1C4-4534-9532-687DC9FB69FC}" type="pres">
      <dgm:prSet presAssocID="{C1801CC7-9947-4AF3-ADC8-350E3DD836F7}" presName="linear" presStyleCnt="0">
        <dgm:presLayoutVars>
          <dgm:animLvl val="lvl"/>
          <dgm:resizeHandles val="exact"/>
        </dgm:presLayoutVars>
      </dgm:prSet>
      <dgm:spPr/>
    </dgm:pt>
    <dgm:pt modelId="{98DC77EB-7237-42D9-8F1C-3930906DC4C1}" type="pres">
      <dgm:prSet presAssocID="{8EFB5239-A53D-4E7B-944D-02A34560A256}" presName="parentText" presStyleLbl="node1" presStyleIdx="0" presStyleCnt="3">
        <dgm:presLayoutVars>
          <dgm:chMax val="0"/>
          <dgm:bulletEnabled val="1"/>
        </dgm:presLayoutVars>
      </dgm:prSet>
      <dgm:spPr/>
    </dgm:pt>
    <dgm:pt modelId="{43124D6A-D39E-4944-AB44-3B1CC3AC88B5}" type="pres">
      <dgm:prSet presAssocID="{74B25DB3-5E3F-4BC9-837C-EBA193FD1395}" presName="spacer" presStyleCnt="0"/>
      <dgm:spPr/>
    </dgm:pt>
    <dgm:pt modelId="{70AB55A2-A213-490E-B856-81BDA0C9216A}" type="pres">
      <dgm:prSet presAssocID="{F749C82B-2DB0-4779-9AE1-1AB6966B45F2}" presName="parentText" presStyleLbl="node1" presStyleIdx="1" presStyleCnt="3">
        <dgm:presLayoutVars>
          <dgm:chMax val="0"/>
          <dgm:bulletEnabled val="1"/>
        </dgm:presLayoutVars>
      </dgm:prSet>
      <dgm:spPr/>
    </dgm:pt>
    <dgm:pt modelId="{96E22A66-E08E-4340-BF67-B503F6D85DA7}" type="pres">
      <dgm:prSet presAssocID="{9F2EBBEE-AF68-4422-92DE-D4FBC6F889CC}" presName="spacer" presStyleCnt="0"/>
      <dgm:spPr/>
    </dgm:pt>
    <dgm:pt modelId="{54DB9B85-4023-4E9F-AE83-F21D21C0B29A}" type="pres">
      <dgm:prSet presAssocID="{18AA5CED-F967-481B-B259-D37883EEE221}" presName="parentText" presStyleLbl="node1" presStyleIdx="2" presStyleCnt="3">
        <dgm:presLayoutVars>
          <dgm:chMax val="0"/>
          <dgm:bulletEnabled val="1"/>
        </dgm:presLayoutVars>
      </dgm:prSet>
      <dgm:spPr/>
    </dgm:pt>
  </dgm:ptLst>
  <dgm:cxnLst>
    <dgm:cxn modelId="{07E9B70A-0CAD-415D-8641-A503F8F5520D}" type="presOf" srcId="{F749C82B-2DB0-4779-9AE1-1AB6966B45F2}" destId="{70AB55A2-A213-490E-B856-81BDA0C9216A}" srcOrd="0" destOrd="0" presId="urn:microsoft.com/office/officeart/2005/8/layout/vList2"/>
    <dgm:cxn modelId="{AC43A45A-C9D8-45EC-92AF-E44BBECA80E4}" type="presOf" srcId="{8EFB5239-A53D-4E7B-944D-02A34560A256}" destId="{98DC77EB-7237-42D9-8F1C-3930906DC4C1}" srcOrd="0" destOrd="0" presId="urn:microsoft.com/office/officeart/2005/8/layout/vList2"/>
    <dgm:cxn modelId="{7B9E998C-180B-4665-A91C-641920B5E44E}" srcId="{C1801CC7-9947-4AF3-ADC8-350E3DD836F7}" destId="{F749C82B-2DB0-4779-9AE1-1AB6966B45F2}" srcOrd="1" destOrd="0" parTransId="{C4F99FED-93CD-4618-B132-F122C3AFA3C1}" sibTransId="{9F2EBBEE-AF68-4422-92DE-D4FBC6F889CC}"/>
    <dgm:cxn modelId="{5DA0979D-B4C6-43D1-87A0-45E4709BD0C7}" srcId="{C1801CC7-9947-4AF3-ADC8-350E3DD836F7}" destId="{18AA5CED-F967-481B-B259-D37883EEE221}" srcOrd="2" destOrd="0" parTransId="{0666B223-6075-4951-958B-87B867E3C325}" sibTransId="{37543D75-AA03-462E-A978-E17B043211B5}"/>
    <dgm:cxn modelId="{703D4AB3-EE1A-4A36-956F-2A8A760E040D}" srcId="{C1801CC7-9947-4AF3-ADC8-350E3DD836F7}" destId="{8EFB5239-A53D-4E7B-944D-02A34560A256}" srcOrd="0" destOrd="0" parTransId="{4E66E79F-5B93-44BE-82AE-05051C093883}" sibTransId="{74B25DB3-5E3F-4BC9-837C-EBA193FD1395}"/>
    <dgm:cxn modelId="{DDE3FAB3-2FC8-43D7-85E7-C934476A9051}" type="presOf" srcId="{C1801CC7-9947-4AF3-ADC8-350E3DD836F7}" destId="{93317A7D-B1C4-4534-9532-687DC9FB69FC}" srcOrd="0" destOrd="0" presId="urn:microsoft.com/office/officeart/2005/8/layout/vList2"/>
    <dgm:cxn modelId="{00FF21DD-EFAD-4023-BBBB-025A3A1BB00C}" type="presOf" srcId="{18AA5CED-F967-481B-B259-D37883EEE221}" destId="{54DB9B85-4023-4E9F-AE83-F21D21C0B29A}" srcOrd="0" destOrd="0" presId="urn:microsoft.com/office/officeart/2005/8/layout/vList2"/>
    <dgm:cxn modelId="{AFE7F2DC-B7FB-4B92-B124-9357A15395F7}" type="presParOf" srcId="{93317A7D-B1C4-4534-9532-687DC9FB69FC}" destId="{98DC77EB-7237-42D9-8F1C-3930906DC4C1}" srcOrd="0" destOrd="0" presId="urn:microsoft.com/office/officeart/2005/8/layout/vList2"/>
    <dgm:cxn modelId="{2B93E330-38F2-4E64-AE43-35AD9F4963F3}" type="presParOf" srcId="{93317A7D-B1C4-4534-9532-687DC9FB69FC}" destId="{43124D6A-D39E-4944-AB44-3B1CC3AC88B5}" srcOrd="1" destOrd="0" presId="urn:microsoft.com/office/officeart/2005/8/layout/vList2"/>
    <dgm:cxn modelId="{753F4CE5-6C1E-49D4-BF5F-C669C44246B2}" type="presParOf" srcId="{93317A7D-B1C4-4534-9532-687DC9FB69FC}" destId="{70AB55A2-A213-490E-B856-81BDA0C9216A}" srcOrd="2" destOrd="0" presId="urn:microsoft.com/office/officeart/2005/8/layout/vList2"/>
    <dgm:cxn modelId="{F5228419-8DE2-4513-B5DE-85D2FC6BD27C}" type="presParOf" srcId="{93317A7D-B1C4-4534-9532-687DC9FB69FC}" destId="{96E22A66-E08E-4340-BF67-B503F6D85DA7}" srcOrd="3" destOrd="0" presId="urn:microsoft.com/office/officeart/2005/8/layout/vList2"/>
    <dgm:cxn modelId="{0AE8156D-A9F5-4E0D-B6B0-7FEFD8AABB7D}" type="presParOf" srcId="{93317A7D-B1C4-4534-9532-687DC9FB69FC}" destId="{54DB9B85-4023-4E9F-AE83-F21D21C0B29A}"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E94C04B-D50F-4E16-A927-8537CC42213E}" type="doc">
      <dgm:prSet loTypeId="urn:microsoft.com/office/officeart/2005/8/layout/chart3" loCatId="cycle" qsTypeId="urn:microsoft.com/office/officeart/2005/8/quickstyle/simple1" qsCatId="simple" csTypeId="urn:microsoft.com/office/officeart/2005/8/colors/colorful2" csCatId="colorful" phldr="1"/>
      <dgm:spPr/>
      <dgm:t>
        <a:bodyPr/>
        <a:lstStyle/>
        <a:p>
          <a:endParaRPr lang="hr-HR"/>
        </a:p>
      </dgm:t>
    </dgm:pt>
    <dgm:pt modelId="{144A1453-9AC1-42DF-BD3B-83896FA418C9}">
      <dgm:prSet/>
      <dgm:spPr/>
      <dgm:t>
        <a:bodyPr/>
        <a:lstStyle/>
        <a:p>
          <a:r>
            <a:rPr lang="hr-HR" dirty="0"/>
            <a:t>Trebalo je proći nekoliko desetljeća dok su se radnici, prvenstveno u demokratskim zemljama, djelovanjem sve jačih sindikata uspjeli izboriti za svoja prava sporazumijevajući se s poslodavcima uz posredovanje države. U totalitarnim režimima i nerazvijenim državama radnici su bili zaštićeni samo deklarativno, a u stvari su bili izrabljivani </a:t>
          </a:r>
          <a:r>
            <a:rPr lang="hr-HR" i="1" dirty="0"/>
            <a:t>za boljitak države.</a:t>
          </a:r>
          <a:endParaRPr lang="hr-HR" dirty="0"/>
        </a:p>
      </dgm:t>
    </dgm:pt>
    <dgm:pt modelId="{5E464759-D117-47BA-8DCC-573645972FAB}" type="parTrans" cxnId="{6AFCEC9D-CE22-4A1E-B266-610D58D9C451}">
      <dgm:prSet/>
      <dgm:spPr/>
      <dgm:t>
        <a:bodyPr/>
        <a:lstStyle/>
        <a:p>
          <a:endParaRPr lang="hr-HR"/>
        </a:p>
      </dgm:t>
    </dgm:pt>
    <dgm:pt modelId="{9CB96095-1AB9-4800-8B88-14543E1802E3}" type="sibTrans" cxnId="{6AFCEC9D-CE22-4A1E-B266-610D58D9C451}">
      <dgm:prSet/>
      <dgm:spPr/>
      <dgm:t>
        <a:bodyPr/>
        <a:lstStyle/>
        <a:p>
          <a:endParaRPr lang="hr-HR"/>
        </a:p>
      </dgm:t>
    </dgm:pt>
    <dgm:pt modelId="{187D8043-437C-4D99-B71B-E7596748CBB6}">
      <dgm:prSet phldr="0"/>
      <dgm:spPr/>
      <dgm:t>
        <a:bodyPr/>
        <a:lstStyle/>
        <a:p>
          <a:pPr rtl="0"/>
          <a:r>
            <a:rPr lang="hr-HR" i="0" dirty="0"/>
            <a:t>Tri godine kasnije na prvom kongresu Druge internacionalne odlučeno je da će se svakog 1. svibnja održavati prosvjedi dok god radnici ne izbore pravo na dostojan život i rad. Već od sljedeće godine taj dan se slavi kao Međunarodni dan opće solidarnosti radništva.</a:t>
          </a:r>
          <a:endParaRPr lang="hr-HR" i="1" dirty="0">
            <a:latin typeface="Calibri Light" panose="020F0302020204030204"/>
          </a:endParaRPr>
        </a:p>
      </dgm:t>
    </dgm:pt>
    <dgm:pt modelId="{5FD7DD73-CD82-487B-9F64-B770E2EA742E}" type="parTrans" cxnId="{788F4CEA-5B7B-4922-9AA2-8B44C8D3728A}">
      <dgm:prSet/>
      <dgm:spPr/>
    </dgm:pt>
    <dgm:pt modelId="{FC9284C2-9B65-4E9A-A178-DA2567EA62C1}" type="sibTrans" cxnId="{788F4CEA-5B7B-4922-9AA2-8B44C8D3728A}">
      <dgm:prSet/>
      <dgm:spPr/>
    </dgm:pt>
    <dgm:pt modelId="{816C8D54-A046-4596-B0B3-814497A59E2D}" type="pres">
      <dgm:prSet presAssocID="{DE94C04B-D50F-4E16-A927-8537CC42213E}" presName="compositeShape" presStyleCnt="0">
        <dgm:presLayoutVars>
          <dgm:chMax val="7"/>
          <dgm:dir/>
          <dgm:resizeHandles val="exact"/>
        </dgm:presLayoutVars>
      </dgm:prSet>
      <dgm:spPr/>
    </dgm:pt>
    <dgm:pt modelId="{85ED8995-DE98-4BE5-A4E6-5657612CAFC5}" type="pres">
      <dgm:prSet presAssocID="{DE94C04B-D50F-4E16-A927-8537CC42213E}" presName="wedge1" presStyleLbl="node1" presStyleIdx="0" presStyleCnt="2"/>
      <dgm:spPr/>
    </dgm:pt>
    <dgm:pt modelId="{3F23A157-7A0A-475A-818C-7627D1A9C6F7}" type="pres">
      <dgm:prSet presAssocID="{DE94C04B-D50F-4E16-A927-8537CC42213E}" presName="wedge1Tx" presStyleLbl="node1" presStyleIdx="0" presStyleCnt="2">
        <dgm:presLayoutVars>
          <dgm:chMax val="0"/>
          <dgm:chPref val="0"/>
          <dgm:bulletEnabled val="1"/>
        </dgm:presLayoutVars>
      </dgm:prSet>
      <dgm:spPr/>
    </dgm:pt>
    <dgm:pt modelId="{A1B95201-EE84-43EB-BE6F-891F15E3B9A5}" type="pres">
      <dgm:prSet presAssocID="{DE94C04B-D50F-4E16-A927-8537CC42213E}" presName="wedge2" presStyleLbl="node1" presStyleIdx="1" presStyleCnt="2"/>
      <dgm:spPr/>
    </dgm:pt>
    <dgm:pt modelId="{FBC195FF-B8A7-4D01-AF29-FD620139E229}" type="pres">
      <dgm:prSet presAssocID="{DE94C04B-D50F-4E16-A927-8537CC42213E}" presName="wedge2Tx" presStyleLbl="node1" presStyleIdx="1" presStyleCnt="2">
        <dgm:presLayoutVars>
          <dgm:chMax val="0"/>
          <dgm:chPref val="0"/>
          <dgm:bulletEnabled val="1"/>
        </dgm:presLayoutVars>
      </dgm:prSet>
      <dgm:spPr/>
    </dgm:pt>
  </dgm:ptLst>
  <dgm:cxnLst>
    <dgm:cxn modelId="{64647819-E408-4BD5-8AA4-F2B68ECAE58F}" type="presOf" srcId="{144A1453-9AC1-42DF-BD3B-83896FA418C9}" destId="{85ED8995-DE98-4BE5-A4E6-5657612CAFC5}" srcOrd="0" destOrd="0" presId="urn:microsoft.com/office/officeart/2005/8/layout/chart3"/>
    <dgm:cxn modelId="{5891601E-1126-401F-ABF9-6E657B4F4968}" type="presOf" srcId="{187D8043-437C-4D99-B71B-E7596748CBB6}" destId="{A1B95201-EE84-43EB-BE6F-891F15E3B9A5}" srcOrd="0" destOrd="0" presId="urn:microsoft.com/office/officeart/2005/8/layout/chart3"/>
    <dgm:cxn modelId="{2E706142-E521-4175-AC2A-91BF94206714}" type="presOf" srcId="{DE94C04B-D50F-4E16-A927-8537CC42213E}" destId="{816C8D54-A046-4596-B0B3-814497A59E2D}" srcOrd="0" destOrd="0" presId="urn:microsoft.com/office/officeart/2005/8/layout/chart3"/>
    <dgm:cxn modelId="{F7CC7681-D5EE-4C2B-BEC1-1B459ADAC273}" type="presOf" srcId="{144A1453-9AC1-42DF-BD3B-83896FA418C9}" destId="{3F23A157-7A0A-475A-818C-7627D1A9C6F7}" srcOrd="1" destOrd="0" presId="urn:microsoft.com/office/officeart/2005/8/layout/chart3"/>
    <dgm:cxn modelId="{3F33248E-7A79-4056-98C4-BE181EF8B3CE}" type="presOf" srcId="{187D8043-437C-4D99-B71B-E7596748CBB6}" destId="{FBC195FF-B8A7-4D01-AF29-FD620139E229}" srcOrd="1" destOrd="0" presId="urn:microsoft.com/office/officeart/2005/8/layout/chart3"/>
    <dgm:cxn modelId="{6AFCEC9D-CE22-4A1E-B266-610D58D9C451}" srcId="{DE94C04B-D50F-4E16-A927-8537CC42213E}" destId="{144A1453-9AC1-42DF-BD3B-83896FA418C9}" srcOrd="0" destOrd="0" parTransId="{5E464759-D117-47BA-8DCC-573645972FAB}" sibTransId="{9CB96095-1AB9-4800-8B88-14543E1802E3}"/>
    <dgm:cxn modelId="{788F4CEA-5B7B-4922-9AA2-8B44C8D3728A}" srcId="{DE94C04B-D50F-4E16-A927-8537CC42213E}" destId="{187D8043-437C-4D99-B71B-E7596748CBB6}" srcOrd="1" destOrd="0" parTransId="{5FD7DD73-CD82-487B-9F64-B770E2EA742E}" sibTransId="{FC9284C2-9B65-4E9A-A178-DA2567EA62C1}"/>
    <dgm:cxn modelId="{96B79C3E-3296-4CB7-842C-1E08D13747F6}" type="presParOf" srcId="{816C8D54-A046-4596-B0B3-814497A59E2D}" destId="{85ED8995-DE98-4BE5-A4E6-5657612CAFC5}" srcOrd="0" destOrd="0" presId="urn:microsoft.com/office/officeart/2005/8/layout/chart3"/>
    <dgm:cxn modelId="{E62750B1-3043-4998-81D6-15BA516E8BA1}" type="presParOf" srcId="{816C8D54-A046-4596-B0B3-814497A59E2D}" destId="{3F23A157-7A0A-475A-818C-7627D1A9C6F7}" srcOrd="1" destOrd="0" presId="urn:microsoft.com/office/officeart/2005/8/layout/chart3"/>
    <dgm:cxn modelId="{7BFD4DA4-D60E-4A46-B3FC-78190126BB49}" type="presParOf" srcId="{816C8D54-A046-4596-B0B3-814497A59E2D}" destId="{A1B95201-EE84-43EB-BE6F-891F15E3B9A5}" srcOrd="2" destOrd="0" presId="urn:microsoft.com/office/officeart/2005/8/layout/chart3"/>
    <dgm:cxn modelId="{FC307E9A-D1D0-43A9-8B89-59C677617EB1}" type="presParOf" srcId="{816C8D54-A046-4596-B0B3-814497A59E2D}" destId="{FBC195FF-B8A7-4D01-AF29-FD620139E229}" srcOrd="3"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E7F32F1-EDF0-46DD-B870-C03910C87A6A}" type="doc">
      <dgm:prSet loTypeId="urn:microsoft.com/office/officeart/2005/8/layout/process4" loCatId="process" qsTypeId="urn:microsoft.com/office/officeart/2005/8/quickstyle/simple4" qsCatId="simple" csTypeId="urn:microsoft.com/office/officeart/2005/8/colors/colorful2" csCatId="colorful"/>
      <dgm:spPr/>
      <dgm:t>
        <a:bodyPr/>
        <a:lstStyle/>
        <a:p>
          <a:endParaRPr lang="en-US"/>
        </a:p>
      </dgm:t>
    </dgm:pt>
    <dgm:pt modelId="{EEFB2978-F2E7-40A7-937C-85A10C3F535E}">
      <dgm:prSet/>
      <dgm:spPr/>
      <dgm:t>
        <a:bodyPr/>
        <a:lstStyle/>
        <a:p>
          <a:r>
            <a:rPr lang="en-US"/>
            <a:t>U Hrvatskoj je prvi svibnja prvi puta obilježen još 1890. godine kada su radnici također tražili prava sažeta u zahtjeve tri osmice. U Zagrebu je održano niz skupova i prosvjeda, a najveći je održan u zgradi Hrvatskog doma gdje su govornici naglašavali: “Mi smo za rad, ali hoćemo živjeti kao ljudi”</a:t>
          </a:r>
          <a:r>
            <a:rPr lang="en-US" i="1"/>
            <a:t>.</a:t>
          </a:r>
          <a:endParaRPr lang="en-US"/>
        </a:p>
      </dgm:t>
    </dgm:pt>
    <dgm:pt modelId="{0D6DAF40-4F86-4ACF-96D2-6435B17D7947}" type="parTrans" cxnId="{8C9A4C0F-AB00-462A-BCC4-AC4E55141F53}">
      <dgm:prSet/>
      <dgm:spPr/>
      <dgm:t>
        <a:bodyPr/>
        <a:lstStyle/>
        <a:p>
          <a:endParaRPr lang="en-US"/>
        </a:p>
      </dgm:t>
    </dgm:pt>
    <dgm:pt modelId="{BE3C341E-B162-4D9A-AF58-8916E11E7501}" type="sibTrans" cxnId="{8C9A4C0F-AB00-462A-BCC4-AC4E55141F53}">
      <dgm:prSet/>
      <dgm:spPr/>
      <dgm:t>
        <a:bodyPr/>
        <a:lstStyle/>
        <a:p>
          <a:endParaRPr lang="en-US"/>
        </a:p>
      </dgm:t>
    </dgm:pt>
    <dgm:pt modelId="{6EA8488A-05DB-4A36-A184-D641213871EB}">
      <dgm:prSet/>
      <dgm:spPr/>
      <dgm:t>
        <a:bodyPr/>
        <a:lstStyle/>
        <a:p>
          <a:r>
            <a:rPr lang="en-US"/>
            <a:t>U neovisnoj Hrvatskoj 1996. godine Sabor je donio odluku da je 1. svibnja neradni dan koji se obilježava kao praznik pod nazivom Blagdan rada, to je izmjenjeno 2001. godine kada je službeni naziv izmjenjen u Praznik rada.</a:t>
          </a:r>
        </a:p>
      </dgm:t>
    </dgm:pt>
    <dgm:pt modelId="{8C9318AF-7B94-402C-BBA7-48D4E22FA500}" type="parTrans" cxnId="{4BA53844-3A33-4FBA-8441-FC5D0A5140F2}">
      <dgm:prSet/>
      <dgm:spPr/>
      <dgm:t>
        <a:bodyPr/>
        <a:lstStyle/>
        <a:p>
          <a:endParaRPr lang="en-US"/>
        </a:p>
      </dgm:t>
    </dgm:pt>
    <dgm:pt modelId="{6532791A-B20A-4B9E-85E8-318BF71B5FE8}" type="sibTrans" cxnId="{4BA53844-3A33-4FBA-8441-FC5D0A5140F2}">
      <dgm:prSet/>
      <dgm:spPr/>
      <dgm:t>
        <a:bodyPr/>
        <a:lstStyle/>
        <a:p>
          <a:endParaRPr lang="en-US"/>
        </a:p>
      </dgm:t>
    </dgm:pt>
    <dgm:pt modelId="{5674C9B5-12C4-496C-B9AA-6965B73F4131}" type="pres">
      <dgm:prSet presAssocID="{8E7F32F1-EDF0-46DD-B870-C03910C87A6A}" presName="Name0" presStyleCnt="0">
        <dgm:presLayoutVars>
          <dgm:dir/>
          <dgm:animLvl val="lvl"/>
          <dgm:resizeHandles val="exact"/>
        </dgm:presLayoutVars>
      </dgm:prSet>
      <dgm:spPr/>
    </dgm:pt>
    <dgm:pt modelId="{A1AF0F41-D48D-4DB4-A03B-1728305E3731}" type="pres">
      <dgm:prSet presAssocID="{6EA8488A-05DB-4A36-A184-D641213871EB}" presName="boxAndChildren" presStyleCnt="0"/>
      <dgm:spPr/>
    </dgm:pt>
    <dgm:pt modelId="{64551715-3870-412B-9AFD-709FAB459DDC}" type="pres">
      <dgm:prSet presAssocID="{6EA8488A-05DB-4A36-A184-D641213871EB}" presName="parentTextBox" presStyleLbl="node1" presStyleIdx="0" presStyleCnt="2"/>
      <dgm:spPr/>
    </dgm:pt>
    <dgm:pt modelId="{6AAD5DC6-9EAC-4E7B-B4D3-F13BE584E88D}" type="pres">
      <dgm:prSet presAssocID="{BE3C341E-B162-4D9A-AF58-8916E11E7501}" presName="sp" presStyleCnt="0"/>
      <dgm:spPr/>
    </dgm:pt>
    <dgm:pt modelId="{461FF9D5-D793-4963-B905-0084EAD7D4E6}" type="pres">
      <dgm:prSet presAssocID="{EEFB2978-F2E7-40A7-937C-85A10C3F535E}" presName="arrowAndChildren" presStyleCnt="0"/>
      <dgm:spPr/>
    </dgm:pt>
    <dgm:pt modelId="{BE7A4B29-2721-49D0-AF1C-F6B846D01231}" type="pres">
      <dgm:prSet presAssocID="{EEFB2978-F2E7-40A7-937C-85A10C3F535E}" presName="parentTextArrow" presStyleLbl="node1" presStyleIdx="1" presStyleCnt="2"/>
      <dgm:spPr/>
    </dgm:pt>
  </dgm:ptLst>
  <dgm:cxnLst>
    <dgm:cxn modelId="{B1363209-2F5B-4F51-A9C6-353D81E291FB}" type="presOf" srcId="{6EA8488A-05DB-4A36-A184-D641213871EB}" destId="{64551715-3870-412B-9AFD-709FAB459DDC}" srcOrd="0" destOrd="0" presId="urn:microsoft.com/office/officeart/2005/8/layout/process4"/>
    <dgm:cxn modelId="{8C9A4C0F-AB00-462A-BCC4-AC4E55141F53}" srcId="{8E7F32F1-EDF0-46DD-B870-C03910C87A6A}" destId="{EEFB2978-F2E7-40A7-937C-85A10C3F535E}" srcOrd="0" destOrd="0" parTransId="{0D6DAF40-4F86-4ACF-96D2-6435B17D7947}" sibTransId="{BE3C341E-B162-4D9A-AF58-8916E11E7501}"/>
    <dgm:cxn modelId="{6494E924-5422-4961-AC39-26525890794D}" type="presOf" srcId="{8E7F32F1-EDF0-46DD-B870-C03910C87A6A}" destId="{5674C9B5-12C4-496C-B9AA-6965B73F4131}" srcOrd="0" destOrd="0" presId="urn:microsoft.com/office/officeart/2005/8/layout/process4"/>
    <dgm:cxn modelId="{4BA53844-3A33-4FBA-8441-FC5D0A5140F2}" srcId="{8E7F32F1-EDF0-46DD-B870-C03910C87A6A}" destId="{6EA8488A-05DB-4A36-A184-D641213871EB}" srcOrd="1" destOrd="0" parTransId="{8C9318AF-7B94-402C-BBA7-48D4E22FA500}" sibTransId="{6532791A-B20A-4B9E-85E8-318BF71B5FE8}"/>
    <dgm:cxn modelId="{4C7689CA-EF36-450A-B949-548A5C4856F0}" type="presOf" srcId="{EEFB2978-F2E7-40A7-937C-85A10C3F535E}" destId="{BE7A4B29-2721-49D0-AF1C-F6B846D01231}" srcOrd="0" destOrd="0" presId="urn:microsoft.com/office/officeart/2005/8/layout/process4"/>
    <dgm:cxn modelId="{D3148C5B-7AF8-4638-9E58-B42FC1F758C7}" type="presParOf" srcId="{5674C9B5-12C4-496C-B9AA-6965B73F4131}" destId="{A1AF0F41-D48D-4DB4-A03B-1728305E3731}" srcOrd="0" destOrd="0" presId="urn:microsoft.com/office/officeart/2005/8/layout/process4"/>
    <dgm:cxn modelId="{05A0BAC7-694E-4339-B7B2-FDBB7067643E}" type="presParOf" srcId="{A1AF0F41-D48D-4DB4-A03B-1728305E3731}" destId="{64551715-3870-412B-9AFD-709FAB459DDC}" srcOrd="0" destOrd="0" presId="urn:microsoft.com/office/officeart/2005/8/layout/process4"/>
    <dgm:cxn modelId="{B31864B3-2551-4690-AF1D-4D0F00F73117}" type="presParOf" srcId="{5674C9B5-12C4-496C-B9AA-6965B73F4131}" destId="{6AAD5DC6-9EAC-4E7B-B4D3-F13BE584E88D}" srcOrd="1" destOrd="0" presId="urn:microsoft.com/office/officeart/2005/8/layout/process4"/>
    <dgm:cxn modelId="{F911B288-26FE-4A35-B71A-F1F3A10E9996}" type="presParOf" srcId="{5674C9B5-12C4-496C-B9AA-6965B73F4131}" destId="{461FF9D5-D793-4963-B905-0084EAD7D4E6}" srcOrd="2" destOrd="0" presId="urn:microsoft.com/office/officeart/2005/8/layout/process4"/>
    <dgm:cxn modelId="{1C96E50D-CE70-4E80-914D-7563066FB63A}" type="presParOf" srcId="{461FF9D5-D793-4963-B905-0084EAD7D4E6}" destId="{BE7A4B29-2721-49D0-AF1C-F6B846D01231}"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97C2253-29EE-43E2-BE37-AC0D9B36AFA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hr-HR"/>
        </a:p>
      </dgm:t>
    </dgm:pt>
    <dgm:pt modelId="{22DDAD42-0C93-4E72-9017-C532EF50172B}">
      <dgm:prSet/>
      <dgm:spPr/>
      <dgm:t>
        <a:bodyPr/>
        <a:lstStyle/>
        <a:p>
          <a:pPr rtl="0"/>
          <a:r>
            <a:rPr lang="hr-HR" dirty="0"/>
            <a:t>Njegov spomendan slavi se 19. ožujka, a danas ga s radošću slavimo kao zaštitnika rada i radnika.</a:t>
          </a:r>
          <a:endParaRPr lang="hr-HR" dirty="0">
            <a:solidFill>
              <a:srgbClr val="010000"/>
            </a:solidFill>
            <a:latin typeface="Calibri Light" panose="020F0302020204030204"/>
          </a:endParaRPr>
        </a:p>
      </dgm:t>
    </dgm:pt>
    <dgm:pt modelId="{48C84869-A2C4-4EE3-B415-88A78142C2C4}" type="parTrans" cxnId="{C75D63D1-E370-4D4B-A6DB-F1B8E9831F2A}">
      <dgm:prSet/>
      <dgm:spPr/>
      <dgm:t>
        <a:bodyPr/>
        <a:lstStyle/>
        <a:p>
          <a:endParaRPr lang="hr-HR"/>
        </a:p>
      </dgm:t>
    </dgm:pt>
    <dgm:pt modelId="{49E4FAC7-BB40-46DD-BD7B-F2CF7D176ECE}" type="sibTrans" cxnId="{C75D63D1-E370-4D4B-A6DB-F1B8E9831F2A}">
      <dgm:prSet/>
      <dgm:spPr/>
      <dgm:t>
        <a:bodyPr/>
        <a:lstStyle/>
        <a:p>
          <a:endParaRPr lang="hr-HR"/>
        </a:p>
      </dgm:t>
    </dgm:pt>
    <dgm:pt modelId="{DD47BDBC-F8F3-4B32-A8A4-68A01F0078AC}">
      <dgm:prSet/>
      <dgm:spPr/>
      <dgm:t>
        <a:bodyPr/>
        <a:lstStyle/>
        <a:p>
          <a:r>
            <a:rPr lang="hr-HR" dirty="0"/>
            <a:t>Papa Pio XII. uveo je u crkvenu godinu blagdan svetog Josipa Radnika 1955. godine i odredio da se taj blagdan slavi 1. svibnja, na Praznik rada.</a:t>
          </a:r>
        </a:p>
      </dgm:t>
    </dgm:pt>
    <dgm:pt modelId="{ED4CB04E-49B4-4347-B9B0-A4A1A13FD8BF}" type="parTrans" cxnId="{1ECFB9AA-1675-4C15-B35D-006CF27474D0}">
      <dgm:prSet/>
      <dgm:spPr/>
      <dgm:t>
        <a:bodyPr/>
        <a:lstStyle/>
        <a:p>
          <a:endParaRPr lang="hr-HR"/>
        </a:p>
      </dgm:t>
    </dgm:pt>
    <dgm:pt modelId="{466D0D53-F448-48D6-8FE9-3F05468642CA}" type="sibTrans" cxnId="{1ECFB9AA-1675-4C15-B35D-006CF27474D0}">
      <dgm:prSet/>
      <dgm:spPr/>
      <dgm:t>
        <a:bodyPr/>
        <a:lstStyle/>
        <a:p>
          <a:endParaRPr lang="hr-HR"/>
        </a:p>
      </dgm:t>
    </dgm:pt>
    <dgm:pt modelId="{764359E4-ED3A-47BA-9736-F131402062A8}">
      <dgm:prSet phldr="0"/>
      <dgm:spPr/>
      <dgm:t>
        <a:bodyPr/>
        <a:lstStyle/>
        <a:p>
          <a:pPr rtl="0"/>
          <a:r>
            <a:rPr lang="hr-HR" dirty="0"/>
            <a:t>Papa Lav XIII. izdao je svoju encikliku ''RERUM NOVARUM – O NOVIM STVARIMA'' gdje je progovorio o važnosti i potrebi za poboljšanjem položaja radnika. Radnike i sve ljude skromnih životnih prilika uputio je na sv. Josipa kao uzor radnika.</a:t>
          </a:r>
          <a:br>
            <a:rPr lang="hr-HR" dirty="0"/>
          </a:br>
          <a:endParaRPr lang="hr-HR" dirty="0"/>
        </a:p>
      </dgm:t>
    </dgm:pt>
    <dgm:pt modelId="{F111BE6E-B3D9-408B-94DF-AD8571C6CD3A}" type="parTrans" cxnId="{AA276D9C-9EEA-475A-A251-954F8582D154}">
      <dgm:prSet/>
      <dgm:spPr/>
    </dgm:pt>
    <dgm:pt modelId="{621D5F32-328F-4A61-BACE-B3B395CB0CB0}" type="sibTrans" cxnId="{AA276D9C-9EEA-475A-A251-954F8582D154}">
      <dgm:prSet/>
      <dgm:spPr/>
    </dgm:pt>
    <dgm:pt modelId="{6F3EC085-FF14-4CBD-A651-1C3A24C51649}" type="pres">
      <dgm:prSet presAssocID="{597C2253-29EE-43E2-BE37-AC0D9B36AFA8}" presName="hierChild1" presStyleCnt="0">
        <dgm:presLayoutVars>
          <dgm:chPref val="1"/>
          <dgm:dir/>
          <dgm:animOne val="branch"/>
          <dgm:animLvl val="lvl"/>
          <dgm:resizeHandles/>
        </dgm:presLayoutVars>
      </dgm:prSet>
      <dgm:spPr/>
    </dgm:pt>
    <dgm:pt modelId="{A4D5E952-AD13-4D93-AE87-036EB2CB38C6}" type="pres">
      <dgm:prSet presAssocID="{22DDAD42-0C93-4E72-9017-C532EF50172B}" presName="hierRoot1" presStyleCnt="0"/>
      <dgm:spPr/>
    </dgm:pt>
    <dgm:pt modelId="{3CFD588D-2C91-49D9-8DEA-A06270274442}" type="pres">
      <dgm:prSet presAssocID="{22DDAD42-0C93-4E72-9017-C532EF50172B}" presName="composite" presStyleCnt="0"/>
      <dgm:spPr/>
    </dgm:pt>
    <dgm:pt modelId="{D6BC0ED8-6B48-4EFD-B144-CD2F5CF5E7B3}" type="pres">
      <dgm:prSet presAssocID="{22DDAD42-0C93-4E72-9017-C532EF50172B}" presName="background" presStyleLbl="node0" presStyleIdx="0" presStyleCnt="3"/>
      <dgm:spPr/>
    </dgm:pt>
    <dgm:pt modelId="{52014EBF-9D41-406B-AF2B-AA1FC9606B90}" type="pres">
      <dgm:prSet presAssocID="{22DDAD42-0C93-4E72-9017-C532EF50172B}" presName="text" presStyleLbl="fgAcc0" presStyleIdx="0" presStyleCnt="3">
        <dgm:presLayoutVars>
          <dgm:chPref val="3"/>
        </dgm:presLayoutVars>
      </dgm:prSet>
      <dgm:spPr/>
    </dgm:pt>
    <dgm:pt modelId="{77EE6974-6BC1-4637-833A-2CD467615F8D}" type="pres">
      <dgm:prSet presAssocID="{22DDAD42-0C93-4E72-9017-C532EF50172B}" presName="hierChild2" presStyleCnt="0"/>
      <dgm:spPr/>
    </dgm:pt>
    <dgm:pt modelId="{BC84FCE7-3D05-4F1E-9EAB-9A8218A6798C}" type="pres">
      <dgm:prSet presAssocID="{764359E4-ED3A-47BA-9736-F131402062A8}" presName="hierRoot1" presStyleCnt="0"/>
      <dgm:spPr/>
    </dgm:pt>
    <dgm:pt modelId="{F178854A-6E5B-43B4-AA68-B27E947449AB}" type="pres">
      <dgm:prSet presAssocID="{764359E4-ED3A-47BA-9736-F131402062A8}" presName="composite" presStyleCnt="0"/>
      <dgm:spPr/>
    </dgm:pt>
    <dgm:pt modelId="{A20D3A40-AE94-4109-B9A8-B38DBEB818C1}" type="pres">
      <dgm:prSet presAssocID="{764359E4-ED3A-47BA-9736-F131402062A8}" presName="background" presStyleLbl="node0" presStyleIdx="1" presStyleCnt="3"/>
      <dgm:spPr/>
    </dgm:pt>
    <dgm:pt modelId="{53ACB605-41F8-4383-800B-261725D5A62D}" type="pres">
      <dgm:prSet presAssocID="{764359E4-ED3A-47BA-9736-F131402062A8}" presName="text" presStyleLbl="fgAcc0" presStyleIdx="1" presStyleCnt="3">
        <dgm:presLayoutVars>
          <dgm:chPref val="3"/>
        </dgm:presLayoutVars>
      </dgm:prSet>
      <dgm:spPr/>
    </dgm:pt>
    <dgm:pt modelId="{7ACFE695-34AE-47AD-AE42-34557EF8FB5F}" type="pres">
      <dgm:prSet presAssocID="{764359E4-ED3A-47BA-9736-F131402062A8}" presName="hierChild2" presStyleCnt="0"/>
      <dgm:spPr/>
    </dgm:pt>
    <dgm:pt modelId="{FA0C0662-6281-4F95-BE57-DC36DD2DA108}" type="pres">
      <dgm:prSet presAssocID="{DD47BDBC-F8F3-4B32-A8A4-68A01F0078AC}" presName="hierRoot1" presStyleCnt="0"/>
      <dgm:spPr/>
    </dgm:pt>
    <dgm:pt modelId="{68C8B128-E055-4E99-9B53-D281BEEE9117}" type="pres">
      <dgm:prSet presAssocID="{DD47BDBC-F8F3-4B32-A8A4-68A01F0078AC}" presName="composite" presStyleCnt="0"/>
      <dgm:spPr/>
    </dgm:pt>
    <dgm:pt modelId="{935D457F-5C72-42EE-93ED-A10614C163D6}" type="pres">
      <dgm:prSet presAssocID="{DD47BDBC-F8F3-4B32-A8A4-68A01F0078AC}" presName="background" presStyleLbl="node0" presStyleIdx="2" presStyleCnt="3"/>
      <dgm:spPr/>
    </dgm:pt>
    <dgm:pt modelId="{E95874C7-E9C6-4265-B5AE-DF824EA90A9F}" type="pres">
      <dgm:prSet presAssocID="{DD47BDBC-F8F3-4B32-A8A4-68A01F0078AC}" presName="text" presStyleLbl="fgAcc0" presStyleIdx="2" presStyleCnt="3">
        <dgm:presLayoutVars>
          <dgm:chPref val="3"/>
        </dgm:presLayoutVars>
      </dgm:prSet>
      <dgm:spPr/>
    </dgm:pt>
    <dgm:pt modelId="{5D02A149-6E2A-4FB4-8459-6DC9557CCAA5}" type="pres">
      <dgm:prSet presAssocID="{DD47BDBC-F8F3-4B32-A8A4-68A01F0078AC}" presName="hierChild2" presStyleCnt="0"/>
      <dgm:spPr/>
    </dgm:pt>
  </dgm:ptLst>
  <dgm:cxnLst>
    <dgm:cxn modelId="{1EFD3B31-1FE5-46C3-BD30-B0C8415DCE86}" type="presOf" srcId="{22DDAD42-0C93-4E72-9017-C532EF50172B}" destId="{52014EBF-9D41-406B-AF2B-AA1FC9606B90}" srcOrd="0" destOrd="0" presId="urn:microsoft.com/office/officeart/2005/8/layout/hierarchy1"/>
    <dgm:cxn modelId="{3080EB73-DCC3-4410-B7B0-C5013A3D445F}" type="presOf" srcId="{597C2253-29EE-43E2-BE37-AC0D9B36AFA8}" destId="{6F3EC085-FF14-4CBD-A651-1C3A24C51649}" srcOrd="0" destOrd="0" presId="urn:microsoft.com/office/officeart/2005/8/layout/hierarchy1"/>
    <dgm:cxn modelId="{B3D6BF8F-ABBB-40DC-A97A-CABE6111B689}" type="presOf" srcId="{764359E4-ED3A-47BA-9736-F131402062A8}" destId="{53ACB605-41F8-4383-800B-261725D5A62D}" srcOrd="0" destOrd="0" presId="urn:microsoft.com/office/officeart/2005/8/layout/hierarchy1"/>
    <dgm:cxn modelId="{AA276D9C-9EEA-475A-A251-954F8582D154}" srcId="{597C2253-29EE-43E2-BE37-AC0D9B36AFA8}" destId="{764359E4-ED3A-47BA-9736-F131402062A8}" srcOrd="1" destOrd="0" parTransId="{F111BE6E-B3D9-408B-94DF-AD8571C6CD3A}" sibTransId="{621D5F32-328F-4A61-BACE-B3B395CB0CB0}"/>
    <dgm:cxn modelId="{1ECFB9AA-1675-4C15-B35D-006CF27474D0}" srcId="{597C2253-29EE-43E2-BE37-AC0D9B36AFA8}" destId="{DD47BDBC-F8F3-4B32-A8A4-68A01F0078AC}" srcOrd="2" destOrd="0" parTransId="{ED4CB04E-49B4-4347-B9B0-A4A1A13FD8BF}" sibTransId="{466D0D53-F448-48D6-8FE9-3F05468642CA}"/>
    <dgm:cxn modelId="{E83C6BB0-A502-4F92-8830-7F229C9522A2}" type="presOf" srcId="{DD47BDBC-F8F3-4B32-A8A4-68A01F0078AC}" destId="{E95874C7-E9C6-4265-B5AE-DF824EA90A9F}" srcOrd="0" destOrd="0" presId="urn:microsoft.com/office/officeart/2005/8/layout/hierarchy1"/>
    <dgm:cxn modelId="{C75D63D1-E370-4D4B-A6DB-F1B8E9831F2A}" srcId="{597C2253-29EE-43E2-BE37-AC0D9B36AFA8}" destId="{22DDAD42-0C93-4E72-9017-C532EF50172B}" srcOrd="0" destOrd="0" parTransId="{48C84869-A2C4-4EE3-B415-88A78142C2C4}" sibTransId="{49E4FAC7-BB40-46DD-BD7B-F2CF7D176ECE}"/>
    <dgm:cxn modelId="{C8186862-DE04-47D1-BE96-9730D8EF5703}" type="presParOf" srcId="{6F3EC085-FF14-4CBD-A651-1C3A24C51649}" destId="{A4D5E952-AD13-4D93-AE87-036EB2CB38C6}" srcOrd="0" destOrd="0" presId="urn:microsoft.com/office/officeart/2005/8/layout/hierarchy1"/>
    <dgm:cxn modelId="{4696122C-7D32-4A8D-A533-23BA438925A7}" type="presParOf" srcId="{A4D5E952-AD13-4D93-AE87-036EB2CB38C6}" destId="{3CFD588D-2C91-49D9-8DEA-A06270274442}" srcOrd="0" destOrd="0" presId="urn:microsoft.com/office/officeart/2005/8/layout/hierarchy1"/>
    <dgm:cxn modelId="{21EBD4F2-5470-4ED3-8DB2-B1F9A094BF23}" type="presParOf" srcId="{3CFD588D-2C91-49D9-8DEA-A06270274442}" destId="{D6BC0ED8-6B48-4EFD-B144-CD2F5CF5E7B3}" srcOrd="0" destOrd="0" presId="urn:microsoft.com/office/officeart/2005/8/layout/hierarchy1"/>
    <dgm:cxn modelId="{004FD1CA-817C-4C30-922C-4F9AA4F9244D}" type="presParOf" srcId="{3CFD588D-2C91-49D9-8DEA-A06270274442}" destId="{52014EBF-9D41-406B-AF2B-AA1FC9606B90}" srcOrd="1" destOrd="0" presId="urn:microsoft.com/office/officeart/2005/8/layout/hierarchy1"/>
    <dgm:cxn modelId="{5A544D71-2D23-416C-A0F1-F5C1A735078A}" type="presParOf" srcId="{A4D5E952-AD13-4D93-AE87-036EB2CB38C6}" destId="{77EE6974-6BC1-4637-833A-2CD467615F8D}" srcOrd="1" destOrd="0" presId="urn:microsoft.com/office/officeart/2005/8/layout/hierarchy1"/>
    <dgm:cxn modelId="{AB96E7E9-2F27-4A94-9548-40D390C63E98}" type="presParOf" srcId="{6F3EC085-FF14-4CBD-A651-1C3A24C51649}" destId="{BC84FCE7-3D05-4F1E-9EAB-9A8218A6798C}" srcOrd="1" destOrd="0" presId="urn:microsoft.com/office/officeart/2005/8/layout/hierarchy1"/>
    <dgm:cxn modelId="{1673B023-0A20-4B79-933C-E6D5992E5DFB}" type="presParOf" srcId="{BC84FCE7-3D05-4F1E-9EAB-9A8218A6798C}" destId="{F178854A-6E5B-43B4-AA68-B27E947449AB}" srcOrd="0" destOrd="0" presId="urn:microsoft.com/office/officeart/2005/8/layout/hierarchy1"/>
    <dgm:cxn modelId="{EB9FA759-5714-4E17-89A6-EB4CEADEDF45}" type="presParOf" srcId="{F178854A-6E5B-43B4-AA68-B27E947449AB}" destId="{A20D3A40-AE94-4109-B9A8-B38DBEB818C1}" srcOrd="0" destOrd="0" presId="urn:microsoft.com/office/officeart/2005/8/layout/hierarchy1"/>
    <dgm:cxn modelId="{987BAD00-7FAE-4727-89E2-E0D92F6D409D}" type="presParOf" srcId="{F178854A-6E5B-43B4-AA68-B27E947449AB}" destId="{53ACB605-41F8-4383-800B-261725D5A62D}" srcOrd="1" destOrd="0" presId="urn:microsoft.com/office/officeart/2005/8/layout/hierarchy1"/>
    <dgm:cxn modelId="{54D9D58A-9289-4A50-971E-9EA09E2A2672}" type="presParOf" srcId="{BC84FCE7-3D05-4F1E-9EAB-9A8218A6798C}" destId="{7ACFE695-34AE-47AD-AE42-34557EF8FB5F}" srcOrd="1" destOrd="0" presId="urn:microsoft.com/office/officeart/2005/8/layout/hierarchy1"/>
    <dgm:cxn modelId="{8A9B1B49-2114-45B0-BB42-D9AC7612CE3D}" type="presParOf" srcId="{6F3EC085-FF14-4CBD-A651-1C3A24C51649}" destId="{FA0C0662-6281-4F95-BE57-DC36DD2DA108}" srcOrd="2" destOrd="0" presId="urn:microsoft.com/office/officeart/2005/8/layout/hierarchy1"/>
    <dgm:cxn modelId="{60EA228A-2DDB-4DA6-8676-621FA775B10C}" type="presParOf" srcId="{FA0C0662-6281-4F95-BE57-DC36DD2DA108}" destId="{68C8B128-E055-4E99-9B53-D281BEEE9117}" srcOrd="0" destOrd="0" presId="urn:microsoft.com/office/officeart/2005/8/layout/hierarchy1"/>
    <dgm:cxn modelId="{90BEAA99-4175-4F55-97CC-4DD492AAF960}" type="presParOf" srcId="{68C8B128-E055-4E99-9B53-D281BEEE9117}" destId="{935D457F-5C72-42EE-93ED-A10614C163D6}" srcOrd="0" destOrd="0" presId="urn:microsoft.com/office/officeart/2005/8/layout/hierarchy1"/>
    <dgm:cxn modelId="{44DC9BF6-8810-4B89-BD35-CAA0E27F1127}" type="presParOf" srcId="{68C8B128-E055-4E99-9B53-D281BEEE9117}" destId="{E95874C7-E9C6-4265-B5AE-DF824EA90A9F}" srcOrd="1" destOrd="0" presId="urn:microsoft.com/office/officeart/2005/8/layout/hierarchy1"/>
    <dgm:cxn modelId="{2CDFF442-4D9D-42D6-99DB-66172B3A3BA7}" type="presParOf" srcId="{FA0C0662-6281-4F95-BE57-DC36DD2DA108}" destId="{5D02A149-6E2A-4FB4-8459-6DC9557CCAA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DC77EB-7237-42D9-8F1C-3930906DC4C1}">
      <dsp:nvSpPr>
        <dsp:cNvPr id="0" name=""/>
        <dsp:cNvSpPr/>
      </dsp:nvSpPr>
      <dsp:spPr>
        <a:xfrm>
          <a:off x="0" y="195236"/>
          <a:ext cx="2831957" cy="1658794"/>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hr-HR" sz="1000" kern="1200"/>
            <a:t>U spomen na velike radničke prosvjede koji su se održali u Chicagu 1. svibnja 1886. godine taj datum se diljem svijeta obilježava kao Međunarodni praznik rada.</a:t>
          </a:r>
        </a:p>
      </dsp:txBody>
      <dsp:txXfrm>
        <a:off x="80976" y="276212"/>
        <a:ext cx="2670005" cy="1496842"/>
      </dsp:txXfrm>
    </dsp:sp>
    <dsp:sp modelId="{70AB55A2-A213-490E-B856-81BDA0C9216A}">
      <dsp:nvSpPr>
        <dsp:cNvPr id="0" name=""/>
        <dsp:cNvSpPr/>
      </dsp:nvSpPr>
      <dsp:spPr>
        <a:xfrm>
          <a:off x="0" y="1882831"/>
          <a:ext cx="2831957" cy="1658794"/>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hr-HR" sz="1000" kern="1200"/>
            <a:t>Zamah industrijalizacije u 19. stoljeću obilježio je nemilosrdno iskorištavanje mase radnika od vlasnika i poslodavaca. Male nadnice, dnevni rad i do 18 sati, iskorištavanje dječje radne snage i život na rubu egzistencije rezultirali su nizom štrajkova u kojima su se zahtijevali dostojniji uvjeti rada i života. Najveći radnički pokreti dogodili su se u zemlji koja je imala najbrže rastuću industriju – SAD-u.</a:t>
          </a:r>
        </a:p>
      </dsp:txBody>
      <dsp:txXfrm>
        <a:off x="80976" y="1963807"/>
        <a:ext cx="2670005" cy="1496842"/>
      </dsp:txXfrm>
    </dsp:sp>
    <dsp:sp modelId="{54DB9B85-4023-4E9F-AE83-F21D21C0B29A}">
      <dsp:nvSpPr>
        <dsp:cNvPr id="0" name=""/>
        <dsp:cNvSpPr/>
      </dsp:nvSpPr>
      <dsp:spPr>
        <a:xfrm>
          <a:off x="0" y="3570425"/>
          <a:ext cx="2831957" cy="1658794"/>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hr-HR" sz="1000" kern="1200"/>
            <a:t>Vrhunac se dogodio u Chicagu kada je na ulice izašla masa od oko 40.000 radnika ističući zahtjeve simbolizirane u tri osmice: 8 sati rada, 8 sati odmora i 8 sati kulturnog obrazovanja. Vlast je na prosvjednike poslala jake policijske snage te je izbio žestoki sukob pri čemu je šest radnika ubijeno, a njih pedesetak ranjeno. Mnogo je prosvjednika uhićeno, a vođe štrajka izvedeni su pred sud. Petero ih je osuđeno na smrt, a trojica na dugogodišnju robiju.</a:t>
          </a:r>
        </a:p>
      </dsp:txBody>
      <dsp:txXfrm>
        <a:off x="80976" y="3651401"/>
        <a:ext cx="2670005" cy="14968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ED8995-DE98-4BE5-A4E6-5657612CAFC5}">
      <dsp:nvSpPr>
        <dsp:cNvPr id="0" name=""/>
        <dsp:cNvSpPr/>
      </dsp:nvSpPr>
      <dsp:spPr>
        <a:xfrm>
          <a:off x="366736" y="857303"/>
          <a:ext cx="3422874" cy="3422874"/>
        </a:xfrm>
        <a:prstGeom prst="pie">
          <a:avLst>
            <a:gd name="adj1" fmla="val 16200000"/>
            <a:gd name="adj2" fmla="val 540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hr-HR" sz="900" kern="1200" dirty="0"/>
            <a:t>Trebalo je proći nekoliko desetljeća dok su se radnici, prvenstveno u demokratskim zemljama, djelovanjem sve jačih sindikata uspjeli izboriti za svoja prava sporazumijevajući se s poslodavcima uz posredovanje države. U totalitarnim režimima i nerazvijenim državama radnici su bili zaštićeni samo deklarativno, a u stvari su bili izrabljivani </a:t>
          </a:r>
          <a:r>
            <a:rPr lang="hr-HR" sz="900" i="1" kern="1200" dirty="0"/>
            <a:t>za boljitak države.</a:t>
          </a:r>
          <a:endParaRPr lang="hr-HR" sz="900" kern="1200" dirty="0"/>
        </a:p>
      </dsp:txBody>
      <dsp:txXfrm>
        <a:off x="2078173" y="1366659"/>
        <a:ext cx="1202080" cy="2404161"/>
      </dsp:txXfrm>
    </dsp:sp>
    <dsp:sp modelId="{A1B95201-EE84-43EB-BE6F-891F15E3B9A5}">
      <dsp:nvSpPr>
        <dsp:cNvPr id="0" name=""/>
        <dsp:cNvSpPr/>
      </dsp:nvSpPr>
      <dsp:spPr>
        <a:xfrm>
          <a:off x="285239" y="857303"/>
          <a:ext cx="3422874" cy="3422874"/>
        </a:xfrm>
        <a:prstGeom prst="pie">
          <a:avLst>
            <a:gd name="adj1" fmla="val 5400000"/>
            <a:gd name="adj2" fmla="val 16200000"/>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rtl="0">
            <a:lnSpc>
              <a:spcPct val="90000"/>
            </a:lnSpc>
            <a:spcBef>
              <a:spcPct val="0"/>
            </a:spcBef>
            <a:spcAft>
              <a:spcPct val="35000"/>
            </a:spcAft>
            <a:buNone/>
          </a:pPr>
          <a:r>
            <a:rPr lang="hr-HR" sz="900" i="0" kern="1200" dirty="0"/>
            <a:t>Tri godine kasnije na prvom kongresu Druge internacionalne odlučeno je da će se svakog 1. svibnja održavati prosvjedi dok god radnici ne izbore pravo na dostojan život i rad. Već od sljedeće godine taj dan se slavi kao Međunarodni dan opće solidarnosti radništva.</a:t>
          </a:r>
          <a:endParaRPr lang="hr-HR" sz="900" i="1" kern="1200" dirty="0">
            <a:latin typeface="Calibri Light" panose="020F0302020204030204"/>
          </a:endParaRPr>
        </a:p>
      </dsp:txBody>
      <dsp:txXfrm>
        <a:off x="774221" y="1366659"/>
        <a:ext cx="1202080" cy="240416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551715-3870-412B-9AFD-709FAB459DDC}">
      <dsp:nvSpPr>
        <dsp:cNvPr id="0" name=""/>
        <dsp:cNvSpPr/>
      </dsp:nvSpPr>
      <dsp:spPr>
        <a:xfrm>
          <a:off x="0" y="2681058"/>
          <a:ext cx="4560692" cy="1759064"/>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a:t>U neovisnoj Hrvatskoj 1996. godine Sabor je donio odluku da je 1. svibnja neradni dan koji se obilježava kao praznik pod nazivom Blagdan rada, to je izmjenjeno 2001. godine kada je službeni naziv izmjenjen u Praznik rada.</a:t>
          </a:r>
        </a:p>
      </dsp:txBody>
      <dsp:txXfrm>
        <a:off x="0" y="2681058"/>
        <a:ext cx="4560692" cy="1759064"/>
      </dsp:txXfrm>
    </dsp:sp>
    <dsp:sp modelId="{BE7A4B29-2721-49D0-AF1C-F6B846D01231}">
      <dsp:nvSpPr>
        <dsp:cNvPr id="0" name=""/>
        <dsp:cNvSpPr/>
      </dsp:nvSpPr>
      <dsp:spPr>
        <a:xfrm rot="10800000">
          <a:off x="0" y="2003"/>
          <a:ext cx="4560692" cy="2705441"/>
        </a:xfrm>
        <a:prstGeom prst="upArrowCallou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a:t>U Hrvatskoj je prvi svibnja prvi puta obilježen još 1890. godine kada su radnici također tražili prava sažeta u zahtjeve tri osmice. U Zagrebu je održano niz skupova i prosvjeda, a najveći je održan u zgradi Hrvatskog doma gdje su govornici naglašavali: “Mi smo za rad, ali hoćemo živjeti kao ljudi”</a:t>
          </a:r>
          <a:r>
            <a:rPr lang="en-US" sz="1600" i="1" kern="1200"/>
            <a:t>.</a:t>
          </a:r>
          <a:endParaRPr lang="en-US" sz="1600" kern="1200"/>
        </a:p>
      </dsp:txBody>
      <dsp:txXfrm rot="10800000">
        <a:off x="0" y="2003"/>
        <a:ext cx="4560692" cy="175791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BC0ED8-6B48-4EFD-B144-CD2F5CF5E7B3}">
      <dsp:nvSpPr>
        <dsp:cNvPr id="0" name=""/>
        <dsp:cNvSpPr/>
      </dsp:nvSpPr>
      <dsp:spPr>
        <a:xfrm>
          <a:off x="0" y="994111"/>
          <a:ext cx="1813359" cy="115148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2014EBF-9D41-406B-AF2B-AA1FC9606B90}">
      <dsp:nvSpPr>
        <dsp:cNvPr id="0" name=""/>
        <dsp:cNvSpPr/>
      </dsp:nvSpPr>
      <dsp:spPr>
        <a:xfrm>
          <a:off x="201484" y="1185521"/>
          <a:ext cx="1813359" cy="115148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rtl="0">
            <a:lnSpc>
              <a:spcPct val="90000"/>
            </a:lnSpc>
            <a:spcBef>
              <a:spcPct val="0"/>
            </a:spcBef>
            <a:spcAft>
              <a:spcPct val="35000"/>
            </a:spcAft>
            <a:buNone/>
          </a:pPr>
          <a:r>
            <a:rPr lang="hr-HR" sz="800" kern="1200" dirty="0"/>
            <a:t>Njegov spomendan slavi se 19. ožujka, a danas ga s radošću slavimo kao zaštitnika rada i radnika.</a:t>
          </a:r>
          <a:endParaRPr lang="hr-HR" sz="800" kern="1200" dirty="0">
            <a:solidFill>
              <a:srgbClr val="010000"/>
            </a:solidFill>
            <a:latin typeface="Calibri Light" panose="020F0302020204030204"/>
          </a:endParaRPr>
        </a:p>
      </dsp:txBody>
      <dsp:txXfrm>
        <a:off x="235210" y="1219247"/>
        <a:ext cx="1745907" cy="1084031"/>
      </dsp:txXfrm>
    </dsp:sp>
    <dsp:sp modelId="{A20D3A40-AE94-4109-B9A8-B38DBEB818C1}">
      <dsp:nvSpPr>
        <dsp:cNvPr id="0" name=""/>
        <dsp:cNvSpPr/>
      </dsp:nvSpPr>
      <dsp:spPr>
        <a:xfrm>
          <a:off x="2216328" y="994111"/>
          <a:ext cx="1813359" cy="115148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3ACB605-41F8-4383-800B-261725D5A62D}">
      <dsp:nvSpPr>
        <dsp:cNvPr id="0" name=""/>
        <dsp:cNvSpPr/>
      </dsp:nvSpPr>
      <dsp:spPr>
        <a:xfrm>
          <a:off x="2417812" y="1185521"/>
          <a:ext cx="1813359" cy="115148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rtl="0">
            <a:lnSpc>
              <a:spcPct val="90000"/>
            </a:lnSpc>
            <a:spcBef>
              <a:spcPct val="0"/>
            </a:spcBef>
            <a:spcAft>
              <a:spcPct val="35000"/>
            </a:spcAft>
            <a:buNone/>
          </a:pPr>
          <a:r>
            <a:rPr lang="hr-HR" sz="800" kern="1200" dirty="0"/>
            <a:t>Papa Lav XIII. izdao je svoju encikliku ''RERUM NOVARUM – O NOVIM STVARIMA'' gdje je progovorio o važnosti i potrebi za poboljšanjem položaja radnika. Radnike i sve ljude skromnih životnih prilika uputio je na sv. Josipa kao uzor radnika.</a:t>
          </a:r>
          <a:br>
            <a:rPr lang="hr-HR" sz="800" kern="1200" dirty="0"/>
          </a:br>
          <a:endParaRPr lang="hr-HR" sz="800" kern="1200" dirty="0"/>
        </a:p>
      </dsp:txBody>
      <dsp:txXfrm>
        <a:off x="2451538" y="1219247"/>
        <a:ext cx="1745907" cy="1084031"/>
      </dsp:txXfrm>
    </dsp:sp>
    <dsp:sp modelId="{935D457F-5C72-42EE-93ED-A10614C163D6}">
      <dsp:nvSpPr>
        <dsp:cNvPr id="0" name=""/>
        <dsp:cNvSpPr/>
      </dsp:nvSpPr>
      <dsp:spPr>
        <a:xfrm>
          <a:off x="4432656" y="994111"/>
          <a:ext cx="1813359" cy="115148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95874C7-E9C6-4265-B5AE-DF824EA90A9F}">
      <dsp:nvSpPr>
        <dsp:cNvPr id="0" name=""/>
        <dsp:cNvSpPr/>
      </dsp:nvSpPr>
      <dsp:spPr>
        <a:xfrm>
          <a:off x="4634141" y="1185521"/>
          <a:ext cx="1813359" cy="115148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hr-HR" sz="800" kern="1200" dirty="0"/>
            <a:t>Papa Pio XII. uveo je u crkvenu godinu blagdan svetog Josipa Radnika 1955. godine i odredio da se taj blagdan slavi 1. svibnja, na Praznik rada.</a:t>
          </a:r>
        </a:p>
      </dsp:txBody>
      <dsp:txXfrm>
        <a:off x="4667867" y="1219247"/>
        <a:ext cx="1745907" cy="108403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8666"/>
            </a:lvl1pPr>
          </a:lstStyle>
          <a:p>
            <a:r>
              <a:rPr lang="en-US"/>
              <a:t>Click to edit Master title style</a:t>
            </a:r>
          </a:p>
        </p:txBody>
      </p:sp>
      <p:sp>
        <p:nvSpPr>
          <p:cNvPr id="3" name="Subtitle 2"/>
          <p:cNvSpPr>
            <a:spLocks noGrp="1"/>
          </p:cNvSpPr>
          <p:nvPr>
            <p:ph type="subTitle" idx="1"/>
          </p:nvPr>
        </p:nvSpPr>
        <p:spPr>
          <a:xfrm>
            <a:off x="1238250" y="3602038"/>
            <a:ext cx="7429500" cy="1655762"/>
          </a:xfrm>
        </p:spPr>
        <p:txBody>
          <a:bodyPr/>
          <a:lstStyle>
            <a:lvl1pPr marL="0" indent="0" algn="ctr">
              <a:buNone/>
              <a:defRPr sz="3467"/>
            </a:lvl1pPr>
            <a:lvl2pPr marL="660380" indent="0" algn="ctr">
              <a:buNone/>
              <a:defRPr sz="2889"/>
            </a:lvl2pPr>
            <a:lvl3pPr marL="1320759" indent="0" algn="ctr">
              <a:buNone/>
              <a:defRPr sz="2600"/>
            </a:lvl3pPr>
            <a:lvl4pPr marL="1981139" indent="0" algn="ctr">
              <a:buNone/>
              <a:defRPr sz="2311"/>
            </a:lvl4pPr>
            <a:lvl5pPr marL="2641519" indent="0" algn="ctr">
              <a:buNone/>
              <a:defRPr sz="2311"/>
            </a:lvl5pPr>
            <a:lvl6pPr marL="3301898" indent="0" algn="ctr">
              <a:buNone/>
              <a:defRPr sz="2311"/>
            </a:lvl6pPr>
            <a:lvl7pPr marL="3962278" indent="0" algn="ctr">
              <a:buNone/>
              <a:defRPr sz="2311"/>
            </a:lvl7pPr>
            <a:lvl8pPr marL="4622658" indent="0" algn="ctr">
              <a:buNone/>
              <a:defRPr sz="2311"/>
            </a:lvl8pPr>
            <a:lvl9pPr marL="5283037" indent="0" algn="ctr">
              <a:buNone/>
              <a:defRPr sz="2311"/>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799076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376402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640113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645421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8666"/>
            </a:lvl1pPr>
          </a:lstStyle>
          <a:p>
            <a:r>
              <a:rPr lang="en-US"/>
              <a:t>Click to edit Master title style</a:t>
            </a:r>
          </a:p>
        </p:txBody>
      </p:sp>
      <p:sp>
        <p:nvSpPr>
          <p:cNvPr id="3" name="Text Placeholder 2"/>
          <p:cNvSpPr>
            <a:spLocks noGrp="1"/>
          </p:cNvSpPr>
          <p:nvPr>
            <p:ph type="body" idx="1"/>
          </p:nvPr>
        </p:nvSpPr>
        <p:spPr>
          <a:xfrm>
            <a:off x="675879" y="4589465"/>
            <a:ext cx="8543925" cy="1500187"/>
          </a:xfrm>
        </p:spPr>
        <p:txBody>
          <a:bodyPr/>
          <a:lstStyle>
            <a:lvl1pPr marL="0" indent="0">
              <a:buNone/>
              <a:defRPr sz="3467">
                <a:solidFill>
                  <a:schemeClr val="tx1"/>
                </a:solidFill>
              </a:defRPr>
            </a:lvl1pPr>
            <a:lvl2pPr marL="660380" indent="0">
              <a:buNone/>
              <a:defRPr sz="2889">
                <a:solidFill>
                  <a:schemeClr val="tx1">
                    <a:tint val="75000"/>
                  </a:schemeClr>
                </a:solidFill>
              </a:defRPr>
            </a:lvl2pPr>
            <a:lvl3pPr marL="1320759" indent="0">
              <a:buNone/>
              <a:defRPr sz="2600">
                <a:solidFill>
                  <a:schemeClr val="tx1">
                    <a:tint val="75000"/>
                  </a:schemeClr>
                </a:solidFill>
              </a:defRPr>
            </a:lvl3pPr>
            <a:lvl4pPr marL="1981139" indent="0">
              <a:buNone/>
              <a:defRPr sz="2311">
                <a:solidFill>
                  <a:schemeClr val="tx1">
                    <a:tint val="75000"/>
                  </a:schemeClr>
                </a:solidFill>
              </a:defRPr>
            </a:lvl4pPr>
            <a:lvl5pPr marL="2641519" indent="0">
              <a:buNone/>
              <a:defRPr sz="2311">
                <a:solidFill>
                  <a:schemeClr val="tx1">
                    <a:tint val="75000"/>
                  </a:schemeClr>
                </a:solidFill>
              </a:defRPr>
            </a:lvl5pPr>
            <a:lvl6pPr marL="3301898" indent="0">
              <a:buNone/>
              <a:defRPr sz="2311">
                <a:solidFill>
                  <a:schemeClr val="tx1">
                    <a:tint val="75000"/>
                  </a:schemeClr>
                </a:solidFill>
              </a:defRPr>
            </a:lvl6pPr>
            <a:lvl7pPr marL="3962278" indent="0">
              <a:buNone/>
              <a:defRPr sz="2311">
                <a:solidFill>
                  <a:schemeClr val="tx1">
                    <a:tint val="75000"/>
                  </a:schemeClr>
                </a:solidFill>
              </a:defRPr>
            </a:lvl7pPr>
            <a:lvl8pPr marL="4622658" indent="0">
              <a:buNone/>
              <a:defRPr sz="2311">
                <a:solidFill>
                  <a:schemeClr val="tx1">
                    <a:tint val="75000"/>
                  </a:schemeClr>
                </a:solidFill>
              </a:defRPr>
            </a:lvl8pPr>
            <a:lvl9pPr marL="5283037" indent="0">
              <a:buNone/>
              <a:defRPr sz="2311">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658866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002941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p>
        </p:txBody>
      </p:sp>
      <p:sp>
        <p:nvSpPr>
          <p:cNvPr id="3" name="Text Placeholder 2"/>
          <p:cNvSpPr>
            <a:spLocks noGrp="1"/>
          </p:cNvSpPr>
          <p:nvPr>
            <p:ph type="body" idx="1"/>
          </p:nvPr>
        </p:nvSpPr>
        <p:spPr>
          <a:xfrm>
            <a:off x="682329" y="1681163"/>
            <a:ext cx="4190702" cy="823912"/>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4/30/2020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374941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4/30/2020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816788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4/30/2020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53008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4622"/>
            </a:lvl1pPr>
          </a:lstStyle>
          <a:p>
            <a:r>
              <a:rPr lang="en-US"/>
              <a:t>Click to edit Master title style</a:t>
            </a:r>
          </a:p>
        </p:txBody>
      </p:sp>
      <p:sp>
        <p:nvSpPr>
          <p:cNvPr id="3" name="Content Placeholder 2"/>
          <p:cNvSpPr>
            <a:spLocks noGrp="1"/>
          </p:cNvSpPr>
          <p:nvPr>
            <p:ph idx="1"/>
          </p:nvPr>
        </p:nvSpPr>
        <p:spPr>
          <a:xfrm>
            <a:off x="4211340" y="987427"/>
            <a:ext cx="5014913" cy="4873625"/>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82328" y="2057400"/>
            <a:ext cx="3194943" cy="3811588"/>
          </a:xfrm>
        </p:spPr>
        <p:txBody>
          <a:bodyPr/>
          <a:lstStyle>
            <a:lvl1pPr marL="0" indent="0">
              <a:buNone/>
              <a:defRPr sz="2311"/>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704804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4622"/>
            </a:lvl1pPr>
          </a:lstStyle>
          <a:p>
            <a:r>
              <a:rPr lang="en-US"/>
              <a:t>Click to edit Master title style</a:t>
            </a:r>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2311"/>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637198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733">
                <a:solidFill>
                  <a:schemeClr val="tx1">
                    <a:tint val="75000"/>
                  </a:schemeClr>
                </a:solidFill>
              </a:defRPr>
            </a:lvl1pPr>
          </a:lstStyle>
          <a:p>
            <a:fld id="{C764DE79-268F-4C1A-8933-263129D2AF90}" type="datetimeFigureOut">
              <a:rPr lang="en-US" dirty="0"/>
              <a:t>4/30/2020</a:t>
            </a:fld>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73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733">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185982448"/>
      </p:ext>
    </p:extLst>
  </p:cSld>
  <p:clrMap bg1="dk1" tx1="lt1" bg2="dk2" tx2="lt2" accent1="accent1" accent2="accent2" accent3="accent3" accent4="accent4" accent5="accent5" accent6="accent6" hlink="hlink" folHlink="folHlink"/>
  <p:sldLayoutIdLst>
    <p:sldLayoutId id="2147484003" r:id="rId1"/>
    <p:sldLayoutId id="2147484004" r:id="rId2"/>
    <p:sldLayoutId id="2147484005" r:id="rId3"/>
    <p:sldLayoutId id="2147484006" r:id="rId4"/>
    <p:sldLayoutId id="2147484007" r:id="rId5"/>
    <p:sldLayoutId id="2147484008" r:id="rId6"/>
    <p:sldLayoutId id="2147484009" r:id="rId7"/>
    <p:sldLayoutId id="2147484010" r:id="rId8"/>
    <p:sldLayoutId id="2147484011" r:id="rId9"/>
    <p:sldLayoutId id="2147484012" r:id="rId10"/>
    <p:sldLayoutId id="2147484013" r:id="rId11"/>
  </p:sldLayoutIdLst>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3.jpeg"/><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4.jpeg"/><Relationship Id="rId1" Type="http://schemas.openxmlformats.org/officeDocument/2006/relationships/slideLayout" Target="../slideLayouts/slideLayout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5.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slov 1"/>
          <p:cNvSpPr>
            <a:spLocks noGrp="1"/>
          </p:cNvSpPr>
          <p:nvPr>
            <p:ph type="ctrTitle"/>
          </p:nvPr>
        </p:nvSpPr>
        <p:spPr>
          <a:xfrm>
            <a:off x="1300161" y="4571999"/>
            <a:ext cx="6234964" cy="1087656"/>
          </a:xfrm>
        </p:spPr>
        <p:txBody>
          <a:bodyPr>
            <a:normAutofit/>
          </a:bodyPr>
          <a:lstStyle>
            <a:defPPr>
              <a:defRPr lang="sr-Latn-R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nSpc>
                <a:spcPct val="90000"/>
              </a:lnSpc>
            </a:pPr>
            <a:r>
              <a:rPr lang="hr-HR" sz="3300">
                <a:latin typeface="Source Sans Pro SemiBold"/>
                <a:ea typeface="Source Sans Pro SemiBold"/>
              </a:rPr>
              <a:t>MEĐUNARODNI PRAZNIK RADA-</a:t>
            </a:r>
            <a:endParaRPr lang="hr-HR" sz="3300"/>
          </a:p>
        </p:txBody>
      </p:sp>
      <p:sp>
        <p:nvSpPr>
          <p:cNvPr id="3" name="Podnaslov 2"/>
          <p:cNvSpPr>
            <a:spLocks noGrp="1"/>
          </p:cNvSpPr>
          <p:nvPr>
            <p:ph type="subTitle" idx="1"/>
          </p:nvPr>
        </p:nvSpPr>
        <p:spPr>
          <a:xfrm>
            <a:off x="1360770" y="5659655"/>
            <a:ext cx="6174355" cy="611896"/>
          </a:xfrm>
        </p:spPr>
        <p:txBody>
          <a:bodyPr>
            <a:normAutofit/>
          </a:bodyPr>
          <a:lstStyle>
            <a:defPPr>
              <a:defRPr lang="sr-Latn-R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spcAft>
                <a:spcPts val="338"/>
              </a:spcAft>
            </a:pPr>
            <a:r>
              <a:rPr lang="hr-HR">
                <a:ea typeface="Source Sans Pro"/>
              </a:rPr>
              <a:t>1. SVIBANJ</a:t>
            </a:r>
            <a:endParaRPr lang="hr-HR"/>
          </a:p>
        </p:txBody>
      </p:sp>
      <p:pic>
        <p:nvPicPr>
          <p:cNvPr id="4" name="Slika 4" descr="Slika na kojoj se prikazuje cvijet, biljka, crveno, stol&#10;&#10;Opis je generiran uz vrlo visoku pouzdanost">
            <a:extLst>
              <a:ext uri="{FF2B5EF4-FFF2-40B4-BE49-F238E27FC236}">
                <a16:creationId xmlns:a16="http://schemas.microsoft.com/office/drawing/2014/main" id="{8189E005-C35B-426F-94C0-0C66DF146C79}"/>
              </a:ext>
            </a:extLst>
          </p:cNvPr>
          <p:cNvPicPr>
            <a:picLocks noChangeAspect="1"/>
          </p:cNvPicPr>
          <p:nvPr/>
        </p:nvPicPr>
        <p:blipFill rotWithShape="1">
          <a:blip r:embed="rId2"/>
          <a:srcRect r="7154" b="1"/>
          <a:stretch/>
        </p:blipFill>
        <p:spPr>
          <a:xfrm>
            <a:off x="1300163" y="609600"/>
            <a:ext cx="5943194" cy="3642357"/>
          </a:xfrm>
          <a:prstGeom prst="rect">
            <a:avLst/>
          </a:prstGeom>
        </p:spPr>
      </p:pic>
      <p:sp>
        <p:nvSpPr>
          <p:cNvPr id="5" name="TekstniOkvir 4">
            <a:extLst>
              <a:ext uri="{FF2B5EF4-FFF2-40B4-BE49-F238E27FC236}">
                <a16:creationId xmlns:a16="http://schemas.microsoft.com/office/drawing/2014/main" id="{139F6BC6-D06C-455F-BC0D-1C81040B6436}"/>
              </a:ext>
            </a:extLst>
          </p:cNvPr>
          <p:cNvSpPr txBox="1"/>
          <p:nvPr/>
        </p:nvSpPr>
        <p:spPr>
          <a:xfrm rot="-10800000" flipV="1">
            <a:off x="6269966" y="5843739"/>
            <a:ext cx="274320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hr-HR" dirty="0">
                <a:cs typeface="Calibri"/>
              </a:rPr>
              <a:t>Antonio </a:t>
            </a:r>
            <a:r>
              <a:rPr lang="hr-HR" dirty="0" err="1">
                <a:cs typeface="Calibri"/>
              </a:rPr>
              <a:t>Trupina</a:t>
            </a:r>
            <a:endParaRPr lang="hr-HR">
              <a:cs typeface="Calibri"/>
            </a:endParaRPr>
          </a:p>
          <a:p>
            <a:r>
              <a:rPr lang="hr-HR" dirty="0">
                <a:cs typeface="Calibri"/>
              </a:rPr>
              <a:t>           5. razred</a:t>
            </a:r>
          </a:p>
        </p:txBody>
      </p:sp>
    </p:spTree>
    <p:extLst>
      <p:ext uri="{BB962C8B-B14F-4D97-AF65-F5344CB8AC3E}">
        <p14:creationId xmlns:p14="http://schemas.microsoft.com/office/powerpoint/2010/main" val="41471402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0051612-AA93-42CA-9C22-1835FAF290A4}"/>
              </a:ext>
            </a:extLst>
          </p:cNvPr>
          <p:cNvSpPr>
            <a:spLocks noGrp="1"/>
          </p:cNvSpPr>
          <p:nvPr>
            <p:ph type="title"/>
          </p:nvPr>
        </p:nvSpPr>
        <p:spPr>
          <a:xfrm>
            <a:off x="1837718" y="1844914"/>
            <a:ext cx="1300770" cy="843603"/>
          </a:xfrm>
        </p:spPr>
        <p:txBody>
          <a:bodyPr vert="horz" lIns="51435" tIns="25718" rIns="51435" bIns="25718" rtlCol="0" anchor="b">
            <a:normAutofit/>
          </a:bodyPr>
          <a:lstStyle>
            <a:defPPr>
              <a:defRPr lang="sr-Latn-R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nSpc>
                <a:spcPct val="90000"/>
              </a:lnSpc>
            </a:pPr>
            <a:endParaRPr lang="en-US" sz="1575">
              <a:solidFill>
                <a:schemeClr val="tx1">
                  <a:lumMod val="85000"/>
                  <a:lumOff val="15000"/>
                </a:schemeClr>
              </a:solidFill>
            </a:endParaRPr>
          </a:p>
        </p:txBody>
      </p:sp>
      <p:sp>
        <p:nvSpPr>
          <p:cNvPr id="4" name="Rezervirano mjesto teksta 3">
            <a:extLst>
              <a:ext uri="{FF2B5EF4-FFF2-40B4-BE49-F238E27FC236}">
                <a16:creationId xmlns:a16="http://schemas.microsoft.com/office/drawing/2014/main" id="{185A23F4-4FE7-4582-838E-1033FD761221}"/>
              </a:ext>
            </a:extLst>
          </p:cNvPr>
          <p:cNvSpPr>
            <a:spLocks noGrp="1"/>
          </p:cNvSpPr>
          <p:nvPr>
            <p:ph type="body" sz="half" idx="2"/>
          </p:nvPr>
        </p:nvSpPr>
        <p:spPr/>
        <p:txBody>
          <a:bodyPr/>
          <a:lstStyle>
            <a:defPPr>
              <a:defRPr lang="sr-Latn-R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hr-HR"/>
          </a:p>
        </p:txBody>
      </p:sp>
      <p:pic>
        <p:nvPicPr>
          <p:cNvPr id="5" name="Slika 5" descr="Slika na kojoj se prikazuje zgrada, na otvorenom, fotografija, staro&#10;&#10;Opis je generiran uz vrlo visoku pouzdanost">
            <a:extLst>
              <a:ext uri="{FF2B5EF4-FFF2-40B4-BE49-F238E27FC236}">
                <a16:creationId xmlns:a16="http://schemas.microsoft.com/office/drawing/2014/main" id="{AA8AEB93-AAAA-443C-BE48-CE68CA89D0F2}"/>
              </a:ext>
            </a:extLst>
          </p:cNvPr>
          <p:cNvPicPr>
            <a:picLocks noChangeAspect="1"/>
          </p:cNvPicPr>
          <p:nvPr/>
        </p:nvPicPr>
        <p:blipFill>
          <a:blip r:embed="rId2"/>
          <a:stretch>
            <a:fillRect/>
          </a:stretch>
        </p:blipFill>
        <p:spPr>
          <a:xfrm>
            <a:off x="3801800" y="2022215"/>
            <a:ext cx="4071306" cy="2829557"/>
          </a:xfrm>
          <a:prstGeom prst="rect">
            <a:avLst/>
          </a:prstGeom>
        </p:spPr>
      </p:pic>
      <p:graphicFrame>
        <p:nvGraphicFramePr>
          <p:cNvPr id="7" name="Dijagram 3">
            <a:extLst>
              <a:ext uri="{FF2B5EF4-FFF2-40B4-BE49-F238E27FC236}">
                <a16:creationId xmlns:a16="http://schemas.microsoft.com/office/drawing/2014/main" id="{E0DD0427-09C5-4424-9E3B-A1BF28A64D00}"/>
              </a:ext>
            </a:extLst>
          </p:cNvPr>
          <p:cNvGraphicFramePr/>
          <p:nvPr>
            <p:extLst>
              <p:ext uri="{D42A27DB-BD31-4B8C-83A1-F6EECF244321}">
                <p14:modId xmlns:p14="http://schemas.microsoft.com/office/powerpoint/2010/main" val="3031841823"/>
              </p:ext>
            </p:extLst>
          </p:nvPr>
        </p:nvGraphicFramePr>
        <p:xfrm>
          <a:off x="660346" y="735861"/>
          <a:ext cx="2831957" cy="54244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3233044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6A44901-DBB6-4B20-9814-3A8504E5B3BF}"/>
              </a:ext>
            </a:extLst>
          </p:cNvPr>
          <p:cNvSpPr>
            <a:spLocks noGrp="1"/>
          </p:cNvSpPr>
          <p:nvPr>
            <p:ph type="title"/>
          </p:nvPr>
        </p:nvSpPr>
        <p:spPr>
          <a:xfrm>
            <a:off x="1905002" y="1843088"/>
            <a:ext cx="2166257" cy="742950"/>
          </a:xfrm>
        </p:spPr>
        <p:txBody>
          <a:bodyPr vert="horz" lIns="51435" tIns="25718" rIns="51435" bIns="25718" rtlCol="0" anchor="t">
            <a:normAutofit/>
          </a:bodyPr>
          <a:lstStyle>
            <a:defPPr>
              <a:defRPr lang="sr-Latn-R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en-US" sz="2025"/>
          </a:p>
        </p:txBody>
      </p:sp>
      <p:sp>
        <p:nvSpPr>
          <p:cNvPr id="4" name="Rezervirano mjesto sadržaja 3">
            <a:extLst>
              <a:ext uri="{FF2B5EF4-FFF2-40B4-BE49-F238E27FC236}">
                <a16:creationId xmlns:a16="http://schemas.microsoft.com/office/drawing/2014/main" id="{5F3CD6F0-A611-4923-935F-F8FAF21B3487}"/>
              </a:ext>
            </a:extLst>
          </p:cNvPr>
          <p:cNvSpPr>
            <a:spLocks noGrp="1"/>
          </p:cNvSpPr>
          <p:nvPr>
            <p:ph type="body" sz="half" idx="2"/>
          </p:nvPr>
        </p:nvSpPr>
        <p:spPr/>
        <p:txBody>
          <a:bodyPr>
            <a:normAutofit fontScale="92500" lnSpcReduction="20000"/>
          </a:bodyPr>
          <a:lstStyle>
            <a:defPPr>
              <a:defRPr lang="sr-Latn-R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hr-HR"/>
          </a:p>
        </p:txBody>
      </p:sp>
      <p:graphicFrame>
        <p:nvGraphicFramePr>
          <p:cNvPr id="7" name="Dijagram 7">
            <a:extLst>
              <a:ext uri="{FF2B5EF4-FFF2-40B4-BE49-F238E27FC236}">
                <a16:creationId xmlns:a16="http://schemas.microsoft.com/office/drawing/2014/main" id="{A348627F-C634-4152-B6A9-CB5C21EE1FF4}"/>
              </a:ext>
            </a:extLst>
          </p:cNvPr>
          <p:cNvGraphicFramePr/>
          <p:nvPr>
            <p:extLst>
              <p:ext uri="{D42A27DB-BD31-4B8C-83A1-F6EECF244321}">
                <p14:modId xmlns:p14="http://schemas.microsoft.com/office/powerpoint/2010/main" val="3316690093"/>
              </p:ext>
            </p:extLst>
          </p:nvPr>
        </p:nvGraphicFramePr>
        <p:xfrm>
          <a:off x="4752617" y="1065720"/>
          <a:ext cx="4074850" cy="51374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6" name="Slika 26" descr="Slika na kojoj se prikazuje osoba, fotografija, grupa, znak&#10;&#10;Opis je generiran uz vrlo visoku pouzdanost">
            <a:extLst>
              <a:ext uri="{FF2B5EF4-FFF2-40B4-BE49-F238E27FC236}">
                <a16:creationId xmlns:a16="http://schemas.microsoft.com/office/drawing/2014/main" id="{F044DAD9-081E-4EC1-A7C9-C4FD98158B67}"/>
              </a:ext>
            </a:extLst>
          </p:cNvPr>
          <p:cNvPicPr>
            <a:picLocks noChangeAspect="1"/>
          </p:cNvPicPr>
          <p:nvPr/>
        </p:nvPicPr>
        <p:blipFill>
          <a:blip r:embed="rId7"/>
          <a:stretch>
            <a:fillRect/>
          </a:stretch>
        </p:blipFill>
        <p:spPr>
          <a:xfrm>
            <a:off x="712040" y="1193713"/>
            <a:ext cx="4017752" cy="3955688"/>
          </a:xfrm>
          <a:prstGeom prst="rect">
            <a:avLst/>
          </a:prstGeom>
          <a:ln>
            <a:noFill/>
          </a:ln>
          <a:effectLst>
            <a:softEdge rad="112500"/>
          </a:effectLst>
        </p:spPr>
      </p:pic>
    </p:spTree>
    <p:extLst>
      <p:ext uri="{BB962C8B-B14F-4D97-AF65-F5344CB8AC3E}">
        <p14:creationId xmlns:p14="http://schemas.microsoft.com/office/powerpoint/2010/main" val="1530826355"/>
      </p:ext>
    </p:extLst>
  </p:cSld>
  <p:clrMapOvr>
    <a:masterClrMapping/>
  </p:clrMapOvr>
  <p:transition spd="slow">
    <p:comb/>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stretch>
            <a:fillRect l="-2000" r="-2000"/>
          </a:stretch>
        </a:blipFill>
        <a:effectLst/>
      </p:bgPr>
    </p:bg>
    <p:spTree>
      <p:nvGrpSpPr>
        <p:cNvPr id="1" name=""/>
        <p:cNvGrpSpPr/>
        <p:nvPr/>
      </p:nvGrpSpPr>
      <p:grpSpPr>
        <a:xfrm>
          <a:off x="0" y="0"/>
          <a:ext cx="0" cy="0"/>
          <a:chOff x="0" y="0"/>
          <a:chExt cx="0" cy="0"/>
        </a:xfrm>
      </p:grpSpPr>
      <p:graphicFrame>
        <p:nvGraphicFramePr>
          <p:cNvPr id="6" name="TekstniOkvir 1">
            <a:extLst>
              <a:ext uri="{FF2B5EF4-FFF2-40B4-BE49-F238E27FC236}">
                <a16:creationId xmlns:a16="http://schemas.microsoft.com/office/drawing/2014/main" id="{2357DD8F-1D14-437E-9D66-3998E4185FF2}"/>
              </a:ext>
            </a:extLst>
          </p:cNvPr>
          <p:cNvGraphicFramePr/>
          <p:nvPr>
            <p:extLst>
              <p:ext uri="{D42A27DB-BD31-4B8C-83A1-F6EECF244321}">
                <p14:modId xmlns:p14="http://schemas.microsoft.com/office/powerpoint/2010/main" val="4170022931"/>
              </p:ext>
            </p:extLst>
          </p:nvPr>
        </p:nvGraphicFramePr>
        <p:xfrm>
          <a:off x="124401" y="-263845"/>
          <a:ext cx="4560692" cy="44421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8584561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DD8D77F-920E-408E-8548-252F2C07764E}"/>
              </a:ext>
            </a:extLst>
          </p:cNvPr>
          <p:cNvSpPr>
            <a:spLocks noGrp="1"/>
          </p:cNvSpPr>
          <p:nvPr>
            <p:ph type="title"/>
          </p:nvPr>
        </p:nvSpPr>
        <p:spPr>
          <a:xfrm>
            <a:off x="889003" y="1314452"/>
            <a:ext cx="6447501" cy="1853241"/>
          </a:xfrm>
        </p:spPr>
        <p:txBody>
          <a:bodyPr>
            <a:normAutofit/>
          </a:bodyPr>
          <a:lstStyle/>
          <a:p>
            <a:r>
              <a:rPr lang="hr-HR" sz="4000" dirty="0"/>
              <a:t>SVETI JOSIP RADNIK</a:t>
            </a:r>
          </a:p>
        </p:txBody>
      </p:sp>
      <p:graphicFrame>
        <p:nvGraphicFramePr>
          <p:cNvPr id="4" name="Dijagram 3">
            <a:extLst>
              <a:ext uri="{FF2B5EF4-FFF2-40B4-BE49-F238E27FC236}">
                <a16:creationId xmlns:a16="http://schemas.microsoft.com/office/drawing/2014/main" id="{5F6CD11C-B73E-429D-BAC2-763BD5C959DE}"/>
              </a:ext>
            </a:extLst>
          </p:cNvPr>
          <p:cNvGraphicFramePr/>
          <p:nvPr>
            <p:extLst>
              <p:ext uri="{D42A27DB-BD31-4B8C-83A1-F6EECF244321}">
                <p14:modId xmlns:p14="http://schemas.microsoft.com/office/powerpoint/2010/main" val="876701128"/>
              </p:ext>
            </p:extLst>
          </p:nvPr>
        </p:nvGraphicFramePr>
        <p:xfrm>
          <a:off x="730852" y="3972939"/>
          <a:ext cx="6447501" cy="33311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TekstniOkvir 10">
            <a:extLst>
              <a:ext uri="{FF2B5EF4-FFF2-40B4-BE49-F238E27FC236}">
                <a16:creationId xmlns:a16="http://schemas.microsoft.com/office/drawing/2014/main" id="{E1C4B52B-3877-4B19-AE78-199D3EEAC5A1}"/>
              </a:ext>
            </a:extLst>
          </p:cNvPr>
          <p:cNvSpPr txBox="1"/>
          <p:nvPr/>
        </p:nvSpPr>
        <p:spPr>
          <a:xfrm>
            <a:off x="5953664" y="1216325"/>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hr-HR" dirty="0">
              <a:cs typeface="Calibri"/>
            </a:endParaRPr>
          </a:p>
        </p:txBody>
      </p:sp>
      <p:pic>
        <p:nvPicPr>
          <p:cNvPr id="12" name="Slika 12" descr="Slika na kojoj se prikazuje osoba, muškarac, na zatvorenom, stol&#10;&#10;Opis je generiran uz vrlo visoku pouzdanost">
            <a:extLst>
              <a:ext uri="{FF2B5EF4-FFF2-40B4-BE49-F238E27FC236}">
                <a16:creationId xmlns:a16="http://schemas.microsoft.com/office/drawing/2014/main" id="{84269149-167C-4FF7-8F98-E6388EFC404D}"/>
              </a:ext>
            </a:extLst>
          </p:cNvPr>
          <p:cNvPicPr>
            <a:picLocks noChangeAspect="1"/>
          </p:cNvPicPr>
          <p:nvPr/>
        </p:nvPicPr>
        <p:blipFill>
          <a:blip r:embed="rId7"/>
          <a:stretch>
            <a:fillRect/>
          </a:stretch>
        </p:blipFill>
        <p:spPr>
          <a:xfrm>
            <a:off x="6679586" y="566468"/>
            <a:ext cx="2700338" cy="4042915"/>
          </a:xfrm>
          <a:prstGeom prst="rect">
            <a:avLst/>
          </a:prstGeom>
        </p:spPr>
      </p:pic>
    </p:spTree>
    <p:extLst>
      <p:ext uri="{BB962C8B-B14F-4D97-AF65-F5344CB8AC3E}">
        <p14:creationId xmlns:p14="http://schemas.microsoft.com/office/powerpoint/2010/main" val="33632507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EFE3A997-6A4D-4F7A-A73C-EEE468D163E1}"/>
              </a:ext>
            </a:extLst>
          </p:cNvPr>
          <p:cNvSpPr>
            <a:spLocks noGrp="1"/>
          </p:cNvSpPr>
          <p:nvPr>
            <p:ph sz="half" idx="4294967295"/>
          </p:nvPr>
        </p:nvSpPr>
        <p:spPr>
          <a:xfrm>
            <a:off x="129396" y="561555"/>
            <a:ext cx="3159125" cy="4010025"/>
          </a:xfrm>
        </p:spPr>
        <p:txBody>
          <a:bodyPr vert="horz" lIns="91440" tIns="45720" rIns="91440" bIns="45720" rtlCol="0" anchor="t">
            <a:normAutofit/>
          </a:bodyPr>
          <a:lstStyle/>
          <a:p>
            <a:r>
              <a:rPr lang="hr-HR" sz="1600">
                <a:ea typeface="+mn-lt"/>
                <a:cs typeface="+mn-lt"/>
              </a:rPr>
              <a:t>Josipovo tesarsko zanimanje spominje se samo u Matejevu evanđelju, gdje se opisuje Isusov povratak u Nazaret.</a:t>
            </a:r>
          </a:p>
          <a:p>
            <a:r>
              <a:rPr lang="hr-HR" sz="1600">
                <a:ea typeface="+mn-lt"/>
                <a:cs typeface="+mn-lt"/>
              </a:rPr>
              <a:t>''Dođe u svoj zavičaj te je tako učio svijet u njihovoj sinagogi da su se divili i govorili: 'Odakle ovom tolika mudrost i čudesna moć? Zar on nije tesarov sin?''' (Mt 13,54)</a:t>
            </a:r>
            <a:endParaRPr lang="hr-HR" sz="1600"/>
          </a:p>
        </p:txBody>
      </p:sp>
      <p:sp>
        <p:nvSpPr>
          <p:cNvPr id="4" name="Rezervirano mjesto sadržaja 3">
            <a:extLst>
              <a:ext uri="{FF2B5EF4-FFF2-40B4-BE49-F238E27FC236}">
                <a16:creationId xmlns:a16="http://schemas.microsoft.com/office/drawing/2014/main" id="{7D1F51D5-CA75-4CB2-80E5-B2FBF788F103}"/>
              </a:ext>
            </a:extLst>
          </p:cNvPr>
          <p:cNvSpPr>
            <a:spLocks noGrp="1"/>
          </p:cNvSpPr>
          <p:nvPr>
            <p:ph sz="half" idx="4294967295"/>
          </p:nvPr>
        </p:nvSpPr>
        <p:spPr>
          <a:xfrm>
            <a:off x="3234906" y="1108135"/>
            <a:ext cx="3073400" cy="5044686"/>
          </a:xfrm>
        </p:spPr>
        <p:txBody>
          <a:bodyPr vert="horz" lIns="91440" tIns="45720" rIns="91440" bIns="45720" rtlCol="0" anchor="t">
            <a:noAutofit/>
          </a:bodyPr>
          <a:lstStyle/>
          <a:p>
            <a:r>
              <a:rPr lang="hr-HR" sz="1600" dirty="0">
                <a:ea typeface="+mn-lt"/>
                <a:cs typeface="+mn-lt"/>
              </a:rPr>
              <a:t>Josip je bio ponizan, skroman i šutljiv i nikada se nije uzdizao ili hvalio pred drugima. Svojom jednostavnošću blizak je svim radnicima, osobito očevima koji osjećaju težinu života i svakodnevnog zarađivanja i skrbi za obitelj.</a:t>
            </a:r>
          </a:p>
          <a:p>
            <a:r>
              <a:rPr lang="hr-HR" sz="1600" dirty="0">
                <a:ea typeface="+mn-lt"/>
                <a:cs typeface="+mn-lt"/>
              </a:rPr>
              <a:t>Bog je povjerio Josipu da bude glava nazaretske obitelji u kojoj se ostvarilo Isusovo utjelovljenje.</a:t>
            </a:r>
          </a:p>
          <a:p>
            <a:r>
              <a:rPr lang="hr-HR" sz="1600" dirty="0">
                <a:ea typeface="+mn-lt"/>
                <a:cs typeface="+mn-lt"/>
              </a:rPr>
              <a:t>Biskupska konferencija donijela je u Zagrebu 15. travnja 1987. zaključak da crkva svetog Josipa u Karlovcu-Dubovcu postane Nacionalno svetište svetog Josipa Crkve u Hrvata.</a:t>
            </a:r>
          </a:p>
          <a:p>
            <a:pPr marL="0" indent="0">
              <a:buNone/>
            </a:pPr>
            <a:br>
              <a:rPr lang="hr-HR" sz="1600" dirty="0">
                <a:ea typeface="+mn-lt"/>
                <a:cs typeface="+mn-lt"/>
              </a:rPr>
            </a:br>
            <a:endParaRPr lang="hr-HR" sz="1600">
              <a:cs typeface="Calibri"/>
            </a:endParaRPr>
          </a:p>
        </p:txBody>
      </p:sp>
      <p:pic>
        <p:nvPicPr>
          <p:cNvPr id="5" name="Slika 5" descr="Slika na kojoj se prikazuje fotografija, zrcalo, držanje, muškarac&#10;&#10;Opis je generiran uz vrlo visoku pouzdanost">
            <a:extLst>
              <a:ext uri="{FF2B5EF4-FFF2-40B4-BE49-F238E27FC236}">
                <a16:creationId xmlns:a16="http://schemas.microsoft.com/office/drawing/2014/main" id="{0CB3E99F-1234-442B-BA86-07E85D01A18F}"/>
              </a:ext>
            </a:extLst>
          </p:cNvPr>
          <p:cNvPicPr>
            <a:picLocks noChangeAspect="1"/>
          </p:cNvPicPr>
          <p:nvPr/>
        </p:nvPicPr>
        <p:blipFill>
          <a:blip r:embed="rId2"/>
          <a:stretch>
            <a:fillRect/>
          </a:stretch>
        </p:blipFill>
        <p:spPr>
          <a:xfrm>
            <a:off x="6717371" y="1530738"/>
            <a:ext cx="2851209" cy="3771361"/>
          </a:xfrm>
          <a:prstGeom prst="rect">
            <a:avLst/>
          </a:prstGeom>
        </p:spPr>
      </p:pic>
      <p:sp>
        <p:nvSpPr>
          <p:cNvPr id="7" name="TekstniOkvir 6">
            <a:extLst>
              <a:ext uri="{FF2B5EF4-FFF2-40B4-BE49-F238E27FC236}">
                <a16:creationId xmlns:a16="http://schemas.microsoft.com/office/drawing/2014/main" id="{65B38D53-056E-47C7-B558-54A6BC24E768}"/>
              </a:ext>
            </a:extLst>
          </p:cNvPr>
          <p:cNvSpPr txBox="1"/>
          <p:nvPr/>
        </p:nvSpPr>
        <p:spPr>
          <a:xfrm>
            <a:off x="6589862" y="3426843"/>
            <a:ext cx="2743200"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hr-HR" sz="1600">
              <a:solidFill>
                <a:srgbClr val="404040"/>
              </a:solidFill>
              <a:cs typeface="Calibri"/>
            </a:endParaRPr>
          </a:p>
        </p:txBody>
      </p:sp>
    </p:spTree>
    <p:extLst>
      <p:ext uri="{BB962C8B-B14F-4D97-AF65-F5344CB8AC3E}">
        <p14:creationId xmlns:p14="http://schemas.microsoft.com/office/powerpoint/2010/main" val="3529720334"/>
      </p:ext>
    </p:extLst>
  </p:cSld>
  <p:clrMapOvr>
    <a:masterClrMapping/>
  </p:clrMapOvr>
  <p:transition spd="slow">
    <p:randomBar dir="vert"/>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A4 (210x297 mm)</PresentationFormat>
  <Slides>6</Slides>
  <Notes>0</Notes>
  <HiddenSlides>0</HiddenSlides>
  <ScaleCrop>false</ScaleCrop>
  <HeadingPairs>
    <vt:vector size="4" baseType="variant">
      <vt:variant>
        <vt:lpstr>Tema</vt:lpstr>
      </vt:variant>
      <vt:variant>
        <vt:i4>1</vt:i4>
      </vt:variant>
      <vt:variant>
        <vt:lpstr>Naslovi slajdova</vt:lpstr>
      </vt:variant>
      <vt:variant>
        <vt:i4>6</vt:i4>
      </vt:variant>
    </vt:vector>
  </HeadingPairs>
  <TitlesOfParts>
    <vt:vector size="7" baseType="lpstr">
      <vt:lpstr>Office Theme</vt:lpstr>
      <vt:lpstr>MEĐUNARODNI PRAZNIK RADA-</vt:lpstr>
      <vt:lpstr>PowerPoint prezentacija</vt:lpstr>
      <vt:lpstr>PowerPoint prezentacija</vt:lpstr>
      <vt:lpstr>PowerPoint prezentacija</vt:lpstr>
      <vt:lpstr>SVETI JOSIP RADNIK</vt:lpstr>
      <vt:lpstr>PowerPoint prezentacija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prezentacija</dc:title>
  <dc:creator/>
  <cp:revision>66</cp:revision>
  <dcterms:created xsi:type="dcterms:W3CDTF">2020-04-29T12:52:20Z</dcterms:created>
  <dcterms:modified xsi:type="dcterms:W3CDTF">2020-04-30T15:41:48Z</dcterms:modified>
</cp:coreProperties>
</file>